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0" r:id="rId1"/>
  </p:sldMasterIdLst>
  <p:notesMasterIdLst>
    <p:notesMasterId r:id="rId21"/>
  </p:notesMasterIdLst>
  <p:sldIdLst>
    <p:sldId id="301" r:id="rId2"/>
    <p:sldId id="299" r:id="rId3"/>
    <p:sldId id="256" r:id="rId4"/>
    <p:sldId id="295" r:id="rId5"/>
    <p:sldId id="289" r:id="rId6"/>
    <p:sldId id="290" r:id="rId7"/>
    <p:sldId id="291" r:id="rId8"/>
    <p:sldId id="292" r:id="rId9"/>
    <p:sldId id="294" r:id="rId10"/>
    <p:sldId id="293" r:id="rId11"/>
    <p:sldId id="272" r:id="rId12"/>
    <p:sldId id="286" r:id="rId13"/>
    <p:sldId id="285" r:id="rId14"/>
    <p:sldId id="287" r:id="rId15"/>
    <p:sldId id="288" r:id="rId16"/>
    <p:sldId id="282" r:id="rId17"/>
    <p:sldId id="266" r:id="rId18"/>
    <p:sldId id="302" r:id="rId19"/>
    <p:sldId id="300" r:id="rId20"/>
  </p:sldIdLst>
  <p:sldSz cx="9144000" cy="5143500" type="screen16x9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2D3F"/>
    <a:srgbClr val="4379BD"/>
    <a:srgbClr val="E8C54A"/>
    <a:srgbClr val="FDD03B"/>
    <a:srgbClr val="FFDD48"/>
    <a:srgbClr val="202D52"/>
    <a:srgbClr val="202D38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30"/>
    <p:restoredTop sz="53247" autoAdjust="0"/>
  </p:normalViewPr>
  <p:slideViewPr>
    <p:cSldViewPr snapToGrid="0" snapToObjects="1">
      <p:cViewPr varScale="1">
        <p:scale>
          <a:sx n="50" d="100"/>
          <a:sy n="50" d="100"/>
        </p:scale>
        <p:origin x="16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pw01\pwpublic\eppub\Landfills\Organics%20Management%20Plan\2019%20Annual%20Update\Task%20Force%20Items\October%202020\Graphs%20and%20Charts%20for%20PP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164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9605911476339691E-2"/>
          <c:y val="0.24688304953681692"/>
          <c:w val="0.71385652816789713"/>
          <c:h val="0.60199334615163569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BFB-4921-B8BC-DC8296303204}"/>
              </c:ext>
            </c:extLst>
          </c:dPt>
          <c:dPt>
            <c:idx val="1"/>
            <c:bubble3D val="0"/>
            <c:explosion val="13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BFB-4921-B8BC-DC8296303204}"/>
              </c:ext>
            </c:extLst>
          </c:dPt>
          <c:dLbls>
            <c:dLbl>
              <c:idx val="0"/>
              <c:layout>
                <c:manualLayout>
                  <c:x val="7.4454485802911002E-2"/>
                  <c:y val="-0.1060140801874812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8CD4128-83EE-453D-A326-0E52713CE92D}" type="CATEGORYNAME">
                      <a:rPr lang="en-US" sz="1200" b="1"/>
                      <a:pPr>
                        <a:defRPr sz="1200"/>
                      </a:pPr>
                      <a:t>[CATEGORY NAME]</a:t>
                    </a:fld>
                    <a:endParaRPr lang="en-US" sz="1200" b="0" baseline="0" dirty="0"/>
                  </a:p>
                  <a:p>
                    <a:pPr>
                      <a:defRPr sz="1200"/>
                    </a:pPr>
                    <a:r>
                      <a:rPr lang="en-US" sz="1200" baseline="0" dirty="0"/>
                      <a:t>5.4 million tons</a:t>
                    </a:r>
                  </a:p>
                  <a:p>
                    <a:pPr>
                      <a:defRPr sz="1200"/>
                    </a:pPr>
                    <a:fld id="{627B466A-A4B6-43E2-9913-4C9D9CEA28A0}" type="PERCENTAGE">
                      <a:rPr lang="en-US" sz="1200" baseline="0"/>
                      <a:pPr>
                        <a:defRPr sz="1200"/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050445168950325"/>
                      <c:h val="0.3379160922335746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BFB-4921-B8BC-DC8296303204}"/>
                </c:ext>
              </c:extLst>
            </c:dLbl>
            <c:dLbl>
              <c:idx val="1"/>
              <c:layout>
                <c:manualLayout>
                  <c:x val="-2.9704381637579323E-3"/>
                  <c:y val="6.091491068116373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E206DFA-F6EA-43B0-B6AC-2746E4BAC790}" type="CATEGORYNAME">
                      <a:rPr lang="fr-FR" sz="1200" b="1"/>
                      <a:pPr>
                        <a:defRPr sz="1200"/>
                      </a:pPr>
                      <a:t>[CATEGORY NAME]</a:t>
                    </a:fld>
                    <a:endParaRPr lang="fr-FR" sz="1200" b="0" baseline="0" dirty="0"/>
                  </a:p>
                  <a:p>
                    <a:pPr>
                      <a:defRPr sz="1200"/>
                    </a:pPr>
                    <a:r>
                      <a:rPr lang="fr-FR" sz="1200" baseline="0" dirty="0"/>
                      <a:t>1.4 million tons</a:t>
                    </a:r>
                  </a:p>
                  <a:p>
                    <a:pPr>
                      <a:defRPr sz="1200"/>
                    </a:pPr>
                    <a:fld id="{677E5A6A-D47F-453C-A126-EB01344C8B21}" type="PERCENTAGE">
                      <a:rPr lang="fr-FR" sz="1200" baseline="0"/>
                      <a:pPr>
                        <a:defRPr sz="1200"/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070175438596493"/>
                      <c:h val="0.2943286196464865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BFB-4921-B8BC-DC82963032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Sheet1!$B$3:$B$4</c:f>
              <c:strCache>
                <c:ptCount val="2"/>
                <c:pt idx="0">
                  <c:v>Organics Disposal</c:v>
                </c:pt>
                <c:pt idx="1">
                  <c:v>Organics Diversion</c:v>
                </c:pt>
              </c:strCache>
            </c:strRef>
          </c:cat>
          <c:val>
            <c:numRef>
              <c:f>Sheet1!$C$3:$C$4</c:f>
              <c:numCache>
                <c:formatCode>#,##0</c:formatCode>
                <c:ptCount val="2"/>
                <c:pt idx="0">
                  <c:v>5383139</c:v>
                </c:pt>
                <c:pt idx="1">
                  <c:v>1439389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BFB-4921-B8BC-DC82963032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474186866705586"/>
          <c:y val="0.22223218238730166"/>
          <c:w val="0.66138350376932409"/>
          <c:h val="0.62575044357341969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DFA-4DF1-B832-54004400352B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DFA-4DF1-B832-54004400352B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DFA-4DF1-B832-54004400352B}"/>
              </c:ext>
            </c:extLst>
          </c:dPt>
          <c:dLbls>
            <c:dLbl>
              <c:idx val="0"/>
              <c:layout>
                <c:manualLayout>
                  <c:x val="-0.21280774420998599"/>
                  <c:y val="1.914906747811016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300" dirty="0">
                        <a:solidFill>
                          <a:schemeClr val="bg1"/>
                        </a:solidFill>
                        <a:latin typeface="+mn-lt"/>
                      </a:rPr>
                      <a:t>COMPOSTING</a:t>
                    </a:r>
                  </a:p>
                  <a:p>
                    <a:pPr>
                      <a:defRPr sz="1300" b="1">
                        <a:solidFill>
                          <a:schemeClr val="bg1"/>
                        </a:solidFill>
                      </a:defRPr>
                    </a:pPr>
                    <a:r>
                      <a:rPr lang="en-US" sz="1300" b="0" dirty="0">
                        <a:solidFill>
                          <a:schemeClr val="bg1"/>
                        </a:solidFill>
                        <a:latin typeface="+mn-lt"/>
                      </a:rPr>
                      <a:t>49%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369318256832615"/>
                      <c:h val="0.24389855612764111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1DFA-4DF1-B832-54004400352B}"/>
                </c:ext>
              </c:extLst>
            </c:dLbl>
            <c:dLbl>
              <c:idx val="1"/>
              <c:layout>
                <c:manualLayout>
                  <c:x val="0.16281726672752864"/>
                  <c:y val="-8.69805336832895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300" dirty="0">
                        <a:solidFill>
                          <a:schemeClr val="bg1"/>
                        </a:solidFill>
                        <a:latin typeface="+mn-lt"/>
                      </a:rPr>
                      <a:t>CHIP AND</a:t>
                    </a:r>
                  </a:p>
                  <a:p>
                    <a:pPr>
                      <a:defRPr sz="1300" b="1">
                        <a:solidFill>
                          <a:schemeClr val="bg1"/>
                        </a:solidFill>
                      </a:defRPr>
                    </a:pPr>
                    <a:r>
                      <a:rPr lang="en-US" sz="1300" dirty="0">
                        <a:solidFill>
                          <a:schemeClr val="bg1"/>
                        </a:solidFill>
                        <a:latin typeface="+mn-lt"/>
                      </a:rPr>
                      <a:t>GRINDING</a:t>
                    </a:r>
                  </a:p>
                  <a:p>
                    <a:pPr>
                      <a:defRPr sz="1300" b="1">
                        <a:solidFill>
                          <a:schemeClr val="bg1"/>
                        </a:solidFill>
                      </a:defRPr>
                    </a:pPr>
                    <a:r>
                      <a:rPr lang="en-US" sz="1300" b="0" baseline="0" dirty="0">
                        <a:solidFill>
                          <a:schemeClr val="bg1"/>
                        </a:solidFill>
                        <a:latin typeface="+mn-lt"/>
                      </a:rPr>
                      <a:t>47%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188570280922049"/>
                      <c:h val="0.26249206525134267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1DFA-4DF1-B832-54004400352B}"/>
                </c:ext>
              </c:extLst>
            </c:dLbl>
            <c:dLbl>
              <c:idx val="2"/>
              <c:layout>
                <c:manualLayout>
                  <c:x val="-0.10996685762340674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300" dirty="0">
                        <a:solidFill>
                          <a:schemeClr val="tx1"/>
                        </a:solidFill>
                        <a:latin typeface="+mn-lt"/>
                      </a:rPr>
                      <a:t>ANAEROBIC DIGESTION/</a:t>
                    </a:r>
                  </a:p>
                  <a:p>
                    <a:pPr>
                      <a:defRPr sz="1300" b="1">
                        <a:solidFill>
                          <a:schemeClr val="tx1"/>
                        </a:solidFill>
                      </a:defRPr>
                    </a:pPr>
                    <a:r>
                      <a:rPr lang="en-US" sz="1300" dirty="0">
                        <a:solidFill>
                          <a:schemeClr val="tx1"/>
                        </a:solidFill>
                        <a:latin typeface="+mn-lt"/>
                      </a:rPr>
                      <a:t>CO-DIGESTION</a:t>
                    </a:r>
                  </a:p>
                  <a:p>
                    <a:pPr>
                      <a:defRPr sz="1300" b="1">
                        <a:solidFill>
                          <a:schemeClr val="tx1"/>
                        </a:solidFill>
                      </a:defRPr>
                    </a:pPr>
                    <a:r>
                      <a:rPr lang="en-US" sz="1300" dirty="0">
                        <a:solidFill>
                          <a:schemeClr val="tx1"/>
                        </a:solidFill>
                        <a:latin typeface="+mn-lt"/>
                      </a:rPr>
                      <a:t>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41052258454526"/>
                      <c:h val="0.3008811349461444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1DFA-4DF1-B832-5400440035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Sheet1!$B$23:$B$25</c:f>
              <c:strCache>
                <c:ptCount val="3"/>
                <c:pt idx="0">
                  <c:v>Composting</c:v>
                </c:pt>
                <c:pt idx="1">
                  <c:v>Chip and Grinding</c:v>
                </c:pt>
                <c:pt idx="2">
                  <c:v>Anaerobic/Co-Digestion</c:v>
                </c:pt>
              </c:strCache>
            </c:strRef>
          </c:cat>
          <c:val>
            <c:numRef>
              <c:f>Sheet1!$C$23:$C$25</c:f>
              <c:numCache>
                <c:formatCode>_(* #,##0_);_(* \(#,##0\);_(* "-"??_);_(@_)</c:formatCode>
                <c:ptCount val="3"/>
                <c:pt idx="0">
                  <c:v>235040</c:v>
                </c:pt>
                <c:pt idx="1">
                  <c:v>225368</c:v>
                </c:pt>
                <c:pt idx="2">
                  <c:v>18798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DFA-4DF1-B832-54004400352B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8-1DFA-4DF1-B832-54004400352B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A-1DFA-4DF1-B832-54004400352B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C-1DFA-4DF1-B832-54004400352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Sheet1!$B$23:$B$25</c:f>
              <c:strCache>
                <c:ptCount val="3"/>
                <c:pt idx="0">
                  <c:v>Composting</c:v>
                </c:pt>
                <c:pt idx="1">
                  <c:v>Chip and Grinding</c:v>
                </c:pt>
                <c:pt idx="2">
                  <c:v>Anaerobic/Co-Digestion</c:v>
                </c:pt>
              </c:strCache>
            </c:strRef>
          </c:cat>
          <c:val>
            <c:numRef>
              <c:f>Sheet1!$D$23:$D$25</c:f>
              <c:numCache>
                <c:formatCode>0%</c:formatCode>
                <c:ptCount val="3"/>
                <c:pt idx="0">
                  <c:v>0.49047799902338451</c:v>
                </c:pt>
                <c:pt idx="1">
                  <c:v>0.47029461233790898</c:v>
                </c:pt>
                <c:pt idx="2">
                  <c:v>3.9227388638706527E-2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1DFA-4DF1-B832-54004400352B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1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564756171782876"/>
          <c:y val="0.25948677371210954"/>
          <c:w val="0.63525214918787321"/>
          <c:h val="0.59602664556636309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C98-49F3-8391-C28F8164479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C98-49F3-8391-C28F8164479A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C98-49F3-8391-C28F8164479A}"/>
              </c:ext>
            </c:extLst>
          </c:dPt>
          <c:dLbls>
            <c:dLbl>
              <c:idx val="0"/>
              <c:layout>
                <c:manualLayout>
                  <c:x val="-0.23558534463083419"/>
                  <c:y val="-0.2745067482373527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300" dirty="0">
                        <a:solidFill>
                          <a:schemeClr val="bg1"/>
                        </a:solidFill>
                        <a:latin typeface="+mn-lt"/>
                      </a:rPr>
                      <a:t>COMPOSTING</a:t>
                    </a:r>
                  </a:p>
                  <a:p>
                    <a:pPr>
                      <a:defRPr sz="1300" b="1">
                        <a:solidFill>
                          <a:schemeClr val="bg1"/>
                        </a:solidFill>
                      </a:defRPr>
                    </a:pPr>
                    <a:r>
                      <a:rPr lang="en-US" sz="1300" dirty="0">
                        <a:solidFill>
                          <a:schemeClr val="bg1"/>
                        </a:solidFill>
                        <a:latin typeface="+mn-lt"/>
                      </a:rPr>
                      <a:t>86%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586539955958602"/>
                      <c:h val="0.22618430836427991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4C98-49F3-8391-C28F8164479A}"/>
                </c:ext>
              </c:extLst>
            </c:dLbl>
            <c:dLbl>
              <c:idx val="1"/>
              <c:layout>
                <c:manualLayout>
                  <c:x val="-8.6991232074251593E-2"/>
                  <c:y val="9.9658728320724619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300" dirty="0">
                        <a:solidFill>
                          <a:schemeClr val="tx1"/>
                        </a:solidFill>
                        <a:latin typeface="+mn-lt"/>
                      </a:rPr>
                      <a:t>CHIP AND GRINDING</a:t>
                    </a:r>
                  </a:p>
                  <a:p>
                    <a:pPr>
                      <a:defRPr sz="1300" b="1">
                        <a:solidFill>
                          <a:schemeClr val="tx1"/>
                        </a:solidFill>
                      </a:defRPr>
                    </a:pPr>
                    <a:r>
                      <a:rPr lang="en-US" sz="1300" dirty="0">
                        <a:solidFill>
                          <a:schemeClr val="tx1"/>
                        </a:solidFill>
                        <a:latin typeface="+mn-lt"/>
                      </a:rPr>
                      <a:t>13%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587955522642559"/>
                      <c:h val="0.25609388696887564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4C98-49F3-8391-C28F8164479A}"/>
                </c:ext>
              </c:extLst>
            </c:dLbl>
            <c:dLbl>
              <c:idx val="2"/>
              <c:layout>
                <c:manualLayout>
                  <c:x val="0.11262933165962939"/>
                  <c:y val="1.6082548504966292E-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00" b="1" i="0" u="none" strike="noStrike" kern="120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defRPr>
                    </a:pPr>
                    <a:r>
                      <a:rPr lang="en-US" sz="13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ANAEROBIC DIGESTION/</a:t>
                    </a:r>
                  </a:p>
                  <a:p>
                    <a:pPr>
                      <a:defRPr sz="1300" b="1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defRPr>
                    </a:pPr>
                    <a:r>
                      <a:rPr lang="en-US" sz="13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CO-DIGESTION</a:t>
                    </a:r>
                  </a:p>
                  <a:p>
                    <a:pPr>
                      <a:defRPr sz="1300" b="1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defRPr>
                    </a:pPr>
                    <a:r>
                      <a:rPr lang="en-US" sz="13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319965161297027"/>
                      <c:h val="0.3090891916128447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4C98-49F3-8391-C28F816447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Sheet1!$B$42:$B$44</c:f>
              <c:strCache>
                <c:ptCount val="3"/>
                <c:pt idx="0">
                  <c:v>Composting</c:v>
                </c:pt>
                <c:pt idx="1">
                  <c:v>Chip and Grinding</c:v>
                </c:pt>
                <c:pt idx="2">
                  <c:v>Anaerobic/Co-Digestion</c:v>
                </c:pt>
              </c:strCache>
            </c:strRef>
          </c:cat>
          <c:val>
            <c:numRef>
              <c:f>Sheet1!$C$42:$C$44</c:f>
              <c:numCache>
                <c:formatCode>_(* #,##0_);_(* \(#,##0\);_(* "-"??_);_(@_)</c:formatCode>
                <c:ptCount val="3"/>
                <c:pt idx="0">
                  <c:v>4062391</c:v>
                </c:pt>
                <c:pt idx="1">
                  <c:v>617968</c:v>
                </c:pt>
                <c:pt idx="2">
                  <c:v>31200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C98-49F3-8391-C28F8164479A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8-4C98-49F3-8391-C28F8164479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A-4C98-49F3-8391-C28F8164479A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C-4C98-49F3-8391-C28F8164479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Sheet1!$B$42:$B$44</c:f>
              <c:strCache>
                <c:ptCount val="3"/>
                <c:pt idx="0">
                  <c:v>Composting</c:v>
                </c:pt>
                <c:pt idx="1">
                  <c:v>Chip and Grinding</c:v>
                </c:pt>
                <c:pt idx="2">
                  <c:v>Anaerobic/Co-Digestion</c:v>
                </c:pt>
              </c:strCache>
            </c:strRef>
          </c:cat>
          <c:val>
            <c:numRef>
              <c:f>Sheet1!$D$42:$D$44</c:f>
              <c:numCache>
                <c:formatCode>0%</c:formatCode>
                <c:ptCount val="3"/>
                <c:pt idx="0">
                  <c:v>0.86221800469865706</c:v>
                </c:pt>
                <c:pt idx="1">
                  <c:v>0.13115998335158277</c:v>
                </c:pt>
                <c:pt idx="2">
                  <c:v>6.6220119497601539E-3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4C98-49F3-8391-C28F8164479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50E856BD-ED0A-3C49-ABE0-5577E2A2DC12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380A8FF-6083-2E4C-B178-D744D3FD0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083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0A8FF-6083-2E4C-B178-D744D3FD0B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3061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0A8FF-6083-2E4C-B178-D744D3FD0B1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1038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0A8FF-6083-2E4C-B178-D744D3FD0B1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0230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0A8FF-6083-2E4C-B178-D744D3FD0B1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0716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0A8FF-6083-2E4C-B178-D744D3FD0B1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5102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0A8FF-6083-2E4C-B178-D744D3FD0B1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5918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0A8FF-6083-2E4C-B178-D744D3FD0B1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2432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0A8FF-6083-2E4C-B178-D744D3FD0B1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3281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0A8FF-6083-2E4C-B178-D744D3FD0B1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84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0A8FF-6083-2E4C-B178-D744D3FD0B1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619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0A8FF-6083-2E4C-B178-D744D3FD0B1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410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0A8FF-6083-2E4C-B178-D744D3FD0B1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65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0A8FF-6083-2E4C-B178-D744D3FD0B1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588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0A8FF-6083-2E4C-B178-D744D3FD0B1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960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0A8FF-6083-2E4C-B178-D744D3FD0B1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54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0A8FF-6083-2E4C-B178-D744D3FD0B1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55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0A8FF-6083-2E4C-B178-D744D3FD0B1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694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022889"/>
            <a:ext cx="9144000" cy="1120613"/>
          </a:xfrm>
          <a:prstGeom prst="rect">
            <a:avLst/>
          </a:prstGeom>
          <a:solidFill>
            <a:srgbClr val="4379BD"/>
          </a:solidFill>
          <a:ln>
            <a:noFill/>
          </a:ln>
          <a:effectLst>
            <a:outerShdw blurRad="50800" dist="38100" dir="16200000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3959258"/>
          </a:xfrm>
          <a:prstGeom prst="rect">
            <a:avLst/>
          </a:prstGeom>
          <a:solidFill>
            <a:srgbClr val="202D3F"/>
          </a:solidFill>
          <a:ln>
            <a:noFill/>
          </a:ln>
          <a:effectLst>
            <a:innerShdw blurRad="660400">
              <a:schemeClr val="tx1">
                <a:alpha val="17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571857"/>
            <a:ext cx="6858000" cy="616325"/>
          </a:xfrm>
        </p:spPr>
        <p:txBody>
          <a:bodyPr anchor="b"/>
          <a:lstStyle>
            <a:lvl1pPr algn="ctr">
              <a:defRPr sz="337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180119"/>
            <a:ext cx="6858000" cy="68844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43502" y="845978"/>
            <a:ext cx="5689036" cy="9548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E548-EA43-7D4F-BB13-68B6AB7CBFD0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5D373-4FE5-1941-8BD1-783A86E042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E548-EA43-7D4F-BB13-68B6AB7CBFD0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5D373-4FE5-1941-8BD1-783A86E042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938784"/>
            <a:ext cx="9144000" cy="4203293"/>
          </a:xfrm>
          <a:prstGeom prst="rect">
            <a:avLst/>
          </a:prstGeom>
          <a:gradFill flip="none" rotWithShape="1">
            <a:gsLst>
              <a:gs pos="83000">
                <a:schemeClr val="accent3">
                  <a:lumMod val="5000"/>
                  <a:lumOff val="95000"/>
                </a:schemeClr>
              </a:gs>
              <a:gs pos="100000">
                <a:schemeClr val="accent3">
                  <a:lumMod val="45000"/>
                  <a:lumOff val="5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0"/>
            <a:ext cx="9144000" cy="1130915"/>
            <a:chOff x="0" y="0"/>
            <a:chExt cx="9144000" cy="1507886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277"/>
              <a:ext cx="9144000" cy="1464299"/>
            </a:xfrm>
            <a:prstGeom prst="rect">
              <a:avLst/>
            </a:prstGeom>
            <a:solidFill>
              <a:srgbClr val="202D3F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13" kern="1200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0" y="1447864"/>
              <a:ext cx="9144000" cy="60022"/>
            </a:xfrm>
            <a:prstGeom prst="rect">
              <a:avLst/>
            </a:prstGeom>
            <a:solidFill>
              <a:srgbClr val="E8C54A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13" kern="1200"/>
            </a:p>
          </p:txBody>
        </p:sp>
        <p:pic>
          <p:nvPicPr>
            <p:cNvPr id="11" name="Content Placeholder 10"/>
            <p:cNvPicPr>
              <a:picLocks noChangeAspect="1"/>
            </p:cNvPicPr>
            <p:nvPr userDrawn="1"/>
          </p:nvPicPr>
          <p:blipFill rotWithShape="1">
            <a:blip r:embed="rId2">
              <a:alphaModFix am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86" t="4959" r="15293" b="71855"/>
            <a:stretch/>
          </p:blipFill>
          <p:spPr>
            <a:xfrm>
              <a:off x="4884588" y="0"/>
              <a:ext cx="4259412" cy="146571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7146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95168"/>
            <a:ext cx="7886700" cy="2817341"/>
          </a:xfrm>
        </p:spPr>
        <p:txBody>
          <a:bodyPr/>
          <a:lstStyle>
            <a:lvl1pPr marL="128588" indent="-128588">
              <a:lnSpc>
                <a:spcPct val="150000"/>
              </a:lnSpc>
              <a:buClr>
                <a:schemeClr val="accent1"/>
              </a:buClr>
              <a:buSzPct val="60000"/>
              <a:buFont typeface="LucidaGrande" charset="0"/>
              <a:buChar char="▶︎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0" y="4609070"/>
            <a:ext cx="9144000" cy="534948"/>
            <a:chOff x="0" y="6145427"/>
            <a:chExt cx="9144000" cy="71326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6705600"/>
              <a:ext cx="9144000" cy="153091"/>
            </a:xfrm>
            <a:prstGeom prst="rect">
              <a:avLst/>
            </a:prstGeom>
            <a:solidFill>
              <a:srgbClr val="202D3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13" kern="120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890994" y="6145427"/>
              <a:ext cx="2253006" cy="710675"/>
            </a:xfrm>
            <a:prstGeom prst="rect">
              <a:avLst/>
            </a:prstGeom>
            <a:solidFill>
              <a:srgbClr val="202D3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13" kern="1200"/>
            </a:p>
          </p:txBody>
        </p:sp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14542" y="4710383"/>
            <a:ext cx="1798148" cy="3017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938784"/>
            <a:ext cx="9144000" cy="4203293"/>
          </a:xfrm>
          <a:prstGeom prst="rect">
            <a:avLst/>
          </a:prstGeom>
          <a:gradFill flip="none" rotWithShape="1">
            <a:gsLst>
              <a:gs pos="83000">
                <a:schemeClr val="accent3">
                  <a:lumMod val="5000"/>
                  <a:lumOff val="95000"/>
                </a:schemeClr>
              </a:gs>
              <a:gs pos="100000">
                <a:schemeClr val="accent3">
                  <a:lumMod val="45000"/>
                  <a:lumOff val="5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0" y="208"/>
            <a:ext cx="9144000" cy="1130707"/>
            <a:chOff x="0" y="277"/>
            <a:chExt cx="9144000" cy="1507609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277"/>
              <a:ext cx="9144000" cy="1464299"/>
            </a:xfrm>
            <a:prstGeom prst="rect">
              <a:avLst/>
            </a:prstGeom>
            <a:solidFill>
              <a:srgbClr val="202D3F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13" kern="1200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0" y="1447864"/>
              <a:ext cx="9144000" cy="60022"/>
            </a:xfrm>
            <a:prstGeom prst="rect">
              <a:avLst/>
            </a:prstGeom>
            <a:solidFill>
              <a:srgbClr val="E8C54A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13" kern="1200"/>
            </a:p>
          </p:txBody>
        </p:sp>
      </p:grpSp>
      <p:pic>
        <p:nvPicPr>
          <p:cNvPr id="16" name="Content Placeholder 10"/>
          <p:cNvPicPr>
            <a:picLocks noChangeAspect="1"/>
          </p:cNvPicPr>
          <p:nvPr userDrawn="1"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6" t="4959" r="15293" b="71855"/>
          <a:stretch/>
        </p:blipFill>
        <p:spPr>
          <a:xfrm>
            <a:off x="4884588" y="0"/>
            <a:ext cx="4259412" cy="1099286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7146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0" y="4609070"/>
            <a:ext cx="9144000" cy="534948"/>
            <a:chOff x="0" y="6145427"/>
            <a:chExt cx="9144000" cy="713264"/>
          </a:xfrm>
        </p:grpSpPr>
        <p:sp>
          <p:nvSpPr>
            <p:cNvPr id="29" name="Rectangle 28"/>
            <p:cNvSpPr/>
            <p:nvPr userDrawn="1"/>
          </p:nvSpPr>
          <p:spPr>
            <a:xfrm>
              <a:off x="0" y="6705600"/>
              <a:ext cx="9144000" cy="153091"/>
            </a:xfrm>
            <a:prstGeom prst="rect">
              <a:avLst/>
            </a:prstGeom>
            <a:solidFill>
              <a:srgbClr val="202D3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13" kern="1200"/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6890994" y="6145427"/>
              <a:ext cx="2253006" cy="710675"/>
            </a:xfrm>
            <a:prstGeom prst="rect">
              <a:avLst/>
            </a:prstGeom>
            <a:solidFill>
              <a:srgbClr val="202D3F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013" kern="1200"/>
            </a:p>
          </p:txBody>
        </p:sp>
      </p:grp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14542" y="4710383"/>
            <a:ext cx="1798148" cy="3017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bg>
      <p:bgPr>
        <a:solidFill>
          <a:srgbClr val="202D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018095" y="0"/>
            <a:ext cx="7200716" cy="5144004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E548-EA43-7D4F-BB13-68B6AB7CBFD0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5D373-4FE5-1941-8BD1-783A86E042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E548-EA43-7D4F-BB13-68B6AB7CBFD0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5D373-4FE5-1941-8BD1-783A86E042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E548-EA43-7D4F-BB13-68B6AB7CBFD0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5D373-4FE5-1941-8BD1-783A86E042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E548-EA43-7D4F-BB13-68B6AB7CBFD0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5D373-4FE5-1941-8BD1-783A86E042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E548-EA43-7D4F-BB13-68B6AB7CBFD0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5D373-4FE5-1941-8BD1-783A86E042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DE548-EA43-7D4F-BB13-68B6AB7CBFD0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5D373-4FE5-1941-8BD1-783A86E04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85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83" r:id="rId5"/>
    <p:sldLayoutId id="2147483784" r:id="rId6"/>
    <p:sldLayoutId id="2147483785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MAIYET@dpw.lacounty.gov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CDARENSBOURG@dpw.lacounty.gov" TargetMode="External"/><Relationship Id="rId4" Type="http://schemas.openxmlformats.org/officeDocument/2006/relationships/hyperlink" Target="mailto:MAIYET@pw.lacounty.gov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frastructurela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nfrastructurela.org/wp-content/uploads/2021/03/SB-1383-Letter-to-Cities-and-Enclosures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pw.lacounty.gov/epd/swims/ShowDoc.aspx?id=14371&amp;hp=yes&amp;type=PDF" TargetMode="Externa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dpw.lacounty.gov/brcd/servicecontracts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dmedina@pw.lacounty.gov" TargetMode="External"/><Relationship Id="rId4" Type="http://schemas.openxmlformats.org/officeDocument/2006/relationships/hyperlink" Target="mailto:dpang@pw.lacounty.g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3DBEF-E481-40B4-A908-BB634D15E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8338"/>
            <a:ext cx="7886700" cy="714696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Infrastructure LA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Sustainable Waste and Recycling Management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69628-A8F9-4E4D-A081-AAE99CA66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01230"/>
            <a:ext cx="9144000" cy="2972949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Clr>
                <a:srgbClr val="202D38"/>
              </a:buClr>
              <a:buSzPct val="75000"/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REMINDERS</a:t>
            </a:r>
          </a:p>
          <a:p>
            <a:pPr algn="ctr">
              <a:buClr>
                <a:srgbClr val="202D38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Please mute your line during the call</a:t>
            </a:r>
          </a:p>
          <a:p>
            <a:pPr algn="ctr">
              <a:buClr>
                <a:srgbClr val="202D38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There will be Q&amp;A opportunities during the meeting</a:t>
            </a:r>
          </a:p>
          <a:p>
            <a:pPr algn="ctr">
              <a:buClr>
                <a:srgbClr val="202D38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Use the chat feature to ask questions and comments</a:t>
            </a:r>
          </a:p>
          <a:p>
            <a:pPr algn="ctr">
              <a:buClr>
                <a:srgbClr val="202D38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You can also raise your hand during the Q&amp;A and we will call on you to unmute and share</a:t>
            </a:r>
          </a:p>
          <a:p>
            <a:pPr algn="ctr">
              <a:buClr>
                <a:srgbClr val="202D38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 meeting is scheduled for one hour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A2C493-6C4D-48EC-9FC9-465AC9C09287}"/>
              </a:ext>
            </a:extLst>
          </p:cNvPr>
          <p:cNvSpPr txBox="1"/>
          <p:nvPr/>
        </p:nvSpPr>
        <p:spPr>
          <a:xfrm>
            <a:off x="0" y="134788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Thank you for joining us the meeting will start in a few moments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36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1189000" y="279079"/>
            <a:ext cx="6765997" cy="76157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000" dirty="0">
                <a:solidFill>
                  <a:schemeClr val="bg1"/>
                </a:solidFill>
              </a:rPr>
              <a:t>How Much More Capacity Do We Need?</a:t>
            </a:r>
            <a:endParaRPr lang="en-US" altLang="en-US" sz="2100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8D9D9AA-323B-42FF-B9DD-3C25A65B44F4}"/>
              </a:ext>
            </a:extLst>
          </p:cNvPr>
          <p:cNvGraphicFramePr>
            <a:graphicFrameLocks noGrp="1"/>
          </p:cNvGraphicFramePr>
          <p:nvPr/>
        </p:nvGraphicFramePr>
        <p:xfrm>
          <a:off x="1959681" y="1905196"/>
          <a:ext cx="5213751" cy="187452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868602">
                  <a:extLst>
                    <a:ext uri="{9D8B030D-6E8A-4147-A177-3AD203B41FA5}">
                      <a16:colId xmlns:a16="http://schemas.microsoft.com/office/drawing/2014/main" val="2143553969"/>
                    </a:ext>
                  </a:extLst>
                </a:gridCol>
                <a:gridCol w="2345149">
                  <a:extLst>
                    <a:ext uri="{9D8B030D-6E8A-4147-A177-3AD203B41FA5}">
                      <a16:colId xmlns:a16="http://schemas.microsoft.com/office/drawing/2014/main" val="2723939181"/>
                    </a:ext>
                  </a:extLst>
                </a:gridCol>
              </a:tblGrid>
              <a:tr h="52400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Material Type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202D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Additional Capacity Needed*</a:t>
                      </a:r>
                    </a:p>
                    <a:p>
                      <a:pPr algn="ctr"/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(tons per year)</a:t>
                      </a:r>
                    </a:p>
                  </a:txBody>
                  <a:tcPr anchor="ctr">
                    <a:solidFill>
                      <a:srgbClr val="202D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6315131"/>
                  </a:ext>
                </a:extLst>
              </a:tr>
              <a:tr h="314400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tx2"/>
                          </a:solidFill>
                        </a:rPr>
                        <a:t>Food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2"/>
                          </a:solidFill>
                        </a:rPr>
                        <a:t>1.55 million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765593126"/>
                  </a:ext>
                </a:extLst>
              </a:tr>
              <a:tr h="230173">
                <a:tc>
                  <a:txBody>
                    <a:bodyPr/>
                    <a:lstStyle/>
                    <a:p>
                      <a:pPr algn="l"/>
                      <a:r>
                        <a:rPr lang="en-US" sz="1500" b="0" dirty="0">
                          <a:solidFill>
                            <a:schemeClr val="tx2"/>
                          </a:solidFill>
                        </a:rPr>
                        <a:t>Green Waste </a:t>
                      </a:r>
                      <a:r>
                        <a:rPr lang="en-US" sz="1000" b="0" dirty="0">
                          <a:solidFill>
                            <a:schemeClr val="tx2"/>
                          </a:solidFill>
                        </a:rPr>
                        <a:t>(includes Landscape &amp; Pruning)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2"/>
                          </a:solidFill>
                        </a:rPr>
                        <a:t>386,000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6501033"/>
                  </a:ext>
                </a:extLst>
              </a:tr>
              <a:tr h="2301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tx2"/>
                          </a:solidFill>
                        </a:rPr>
                        <a:t>Wood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2"/>
                          </a:solidFill>
                        </a:rPr>
                        <a:t>1.02 million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208848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23308D0-BBA8-407B-9E2F-C9303F8F8EB9}"/>
              </a:ext>
            </a:extLst>
          </p:cNvPr>
          <p:cNvSpPr txBox="1"/>
          <p:nvPr/>
        </p:nvSpPr>
        <p:spPr>
          <a:xfrm>
            <a:off x="1466939" y="1443530"/>
            <a:ext cx="648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Total Additional Organic Waste Capacity Needed* ≈ 5.1 million tons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5316D6-8666-450C-B8A9-2F1A63D7E620}"/>
              </a:ext>
            </a:extLst>
          </p:cNvPr>
          <p:cNvSpPr txBox="1"/>
          <p:nvPr/>
        </p:nvSpPr>
        <p:spPr>
          <a:xfrm>
            <a:off x="1853313" y="3779716"/>
            <a:ext cx="54264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*This capacity is what is needed in-County, in order to divert what is currently being sent to landfills.</a:t>
            </a:r>
          </a:p>
        </p:txBody>
      </p:sp>
    </p:spTree>
    <p:extLst>
      <p:ext uri="{BB962C8B-B14F-4D97-AF65-F5344CB8AC3E}">
        <p14:creationId xmlns:p14="http://schemas.microsoft.com/office/powerpoint/2010/main" val="3681714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1594187" y="1407073"/>
            <a:ext cx="5953413" cy="3301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tabLst>
                <a:tab pos="4519613" algn="l"/>
              </a:tabLst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tabLst>
                <a:tab pos="4519613" algn="l"/>
              </a:tabLst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tabLst>
                <a:tab pos="451961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n-US" altLang="en-US" sz="1800" dirty="0">
                <a:solidFill>
                  <a:schemeClr val="tx2"/>
                </a:solidFill>
              </a:rPr>
              <a:t>Organic Waste Recycling Capacity Planning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endParaRPr lang="en-US" altLang="en-US" sz="1000" b="1" dirty="0">
              <a:solidFill>
                <a:schemeClr val="tx2"/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endParaRPr lang="en-US" altLang="en-US" sz="1400" b="1" dirty="0">
              <a:solidFill>
                <a:schemeClr val="tx2"/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en-US" sz="1800" b="1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The County will work collaboratively with each City to:</a:t>
            </a:r>
          </a:p>
          <a:p>
            <a:pPr marL="257168" indent="-257168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altLang="en-US" sz="1800" dirty="0">
              <a:solidFill>
                <a:schemeClr val="tx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257168" indent="-257168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Estimate the amount of organic waste that will be disposed</a:t>
            </a:r>
          </a:p>
          <a:p>
            <a:pPr marL="257168" indent="-257168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altLang="en-US" sz="1800" dirty="0">
              <a:solidFill>
                <a:schemeClr val="tx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257168" indent="-257168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Identify existing organic waste recycling infrastructure capacity that is verifiably available</a:t>
            </a:r>
          </a:p>
          <a:p>
            <a:pPr marL="257168" indent="-257168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altLang="en-US" sz="1800" dirty="0">
              <a:solidFill>
                <a:schemeClr val="tx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257168" indent="-257168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Estimate the amount of new or expanded organic waste recycling capacity needed</a:t>
            </a:r>
          </a:p>
          <a:p>
            <a:pPr marL="257168" indent="-257168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altLang="en-US" sz="1500" b="1" u="sng" dirty="0">
              <a:solidFill>
                <a:schemeClr val="tx2"/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endParaRPr lang="en-US" altLang="en-US" sz="1500" dirty="0">
              <a:solidFill>
                <a:schemeClr val="tx2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038F6F45-B597-4ADB-8E9A-FC17F2F9036C}"/>
              </a:ext>
            </a:extLst>
          </p:cNvPr>
          <p:cNvSpPr txBox="1">
            <a:spLocks/>
          </p:cNvSpPr>
          <p:nvPr/>
        </p:nvSpPr>
        <p:spPr>
          <a:xfrm>
            <a:off x="1478281" y="267130"/>
            <a:ext cx="6308408" cy="76157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000" dirty="0">
                <a:solidFill>
                  <a:schemeClr val="bg1"/>
                </a:solidFill>
              </a:rPr>
              <a:t>Senate Bill 1383 - </a:t>
            </a:r>
            <a:r>
              <a:rPr lang="en-US" sz="3000" dirty="0">
                <a:solidFill>
                  <a:schemeClr val="bg1"/>
                </a:solidFill>
              </a:rPr>
              <a:t>Section 18992.1</a:t>
            </a:r>
            <a:br>
              <a:rPr lang="en-US" sz="3200" b="1" cap="all" dirty="0"/>
            </a:br>
            <a:endParaRPr lang="en-US" altLang="en-US" sz="2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712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749300" y="1261253"/>
            <a:ext cx="7873999" cy="337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tabLst>
                <a:tab pos="4519613" algn="l"/>
              </a:tabLst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tabLst>
                <a:tab pos="4519613" algn="l"/>
              </a:tabLst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tabLst>
                <a:tab pos="451961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endParaRPr lang="en-US" altLang="en-US" sz="1500" b="1" dirty="0">
              <a:solidFill>
                <a:schemeClr val="tx2"/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endParaRPr lang="en-US" altLang="en-US" sz="1500" b="1" dirty="0">
              <a:solidFill>
                <a:schemeClr val="tx2"/>
              </a:solidFill>
              <a:latin typeface="Calibri" charset="0"/>
              <a:ea typeface="Calibri" charset="0"/>
              <a:cs typeface="Calibri" charset="0"/>
            </a:endParaRP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n-US" altLang="en-US" sz="1800" dirty="0">
                <a:solidFill>
                  <a:schemeClr val="tx2"/>
                </a:solidFill>
              </a:rPr>
              <a:t>Edible Food Recovery Capacity Planning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endParaRPr lang="en-US" altLang="en-US" sz="1050" b="1" dirty="0">
              <a:solidFill>
                <a:schemeClr val="tx2"/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en-US" sz="1800" b="1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The County will work collaboratively with each City to:</a:t>
            </a:r>
          </a:p>
          <a:p>
            <a:pPr marL="257168" indent="-257168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altLang="en-US" sz="1800" dirty="0">
              <a:solidFill>
                <a:schemeClr val="tx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257168" indent="-257168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Estimate the amount of edible food that will be disposed by Tier 1 and 2 commercial edible food generators</a:t>
            </a:r>
          </a:p>
          <a:p>
            <a:pPr marL="257168" indent="-257168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altLang="en-US" sz="1800" dirty="0">
              <a:solidFill>
                <a:schemeClr val="tx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257168" indent="-257168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Identify existing capacity at food recovery organizations and services</a:t>
            </a:r>
          </a:p>
          <a:p>
            <a:pPr marL="257168" indent="-257168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altLang="en-US" sz="1800" dirty="0">
              <a:solidFill>
                <a:schemeClr val="tx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257168" indent="-257168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Identify proposed new or expanded food recovery organizations and services that will be used </a:t>
            </a:r>
          </a:p>
          <a:p>
            <a:pPr marL="257168" indent="-257168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altLang="en-US" sz="1800" dirty="0">
              <a:solidFill>
                <a:schemeClr val="tx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257168" indent="-257168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Identify, if any, the amount of new or expanded capacity needed </a:t>
            </a:r>
          </a:p>
          <a:p>
            <a:pPr marL="257168" indent="-257168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altLang="en-US" sz="1500" b="1" u="sng" dirty="0">
              <a:solidFill>
                <a:schemeClr val="tx2"/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endParaRPr lang="en-US" altLang="en-US" sz="1500" dirty="0">
              <a:solidFill>
                <a:schemeClr val="tx2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038F6F45-B597-4ADB-8E9A-FC17F2F9036C}"/>
              </a:ext>
            </a:extLst>
          </p:cNvPr>
          <p:cNvSpPr txBox="1">
            <a:spLocks/>
          </p:cNvSpPr>
          <p:nvPr/>
        </p:nvSpPr>
        <p:spPr>
          <a:xfrm>
            <a:off x="1478281" y="267130"/>
            <a:ext cx="6308408" cy="76157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000" dirty="0">
                <a:solidFill>
                  <a:schemeClr val="bg1"/>
                </a:solidFill>
              </a:rPr>
              <a:t>Senate Bill 1383 - </a:t>
            </a:r>
            <a:r>
              <a:rPr lang="en-US" sz="3000" dirty="0">
                <a:solidFill>
                  <a:schemeClr val="bg1"/>
                </a:solidFill>
              </a:rPr>
              <a:t>Section 18992.2</a:t>
            </a:r>
            <a:endParaRPr lang="en-US" alt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629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1478281" y="267130"/>
            <a:ext cx="6308408" cy="76157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000" dirty="0">
                <a:solidFill>
                  <a:schemeClr val="bg1"/>
                </a:solidFill>
              </a:rPr>
              <a:t>Plans to Work with the Cities</a:t>
            </a:r>
            <a:endParaRPr lang="en-US" altLang="en-US" sz="2100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8D9D9AA-323B-42FF-B9DD-3C25A65B44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283106"/>
              </p:ext>
            </p:extLst>
          </p:nvPr>
        </p:nvGraphicFramePr>
        <p:xfrm>
          <a:off x="899721" y="1543688"/>
          <a:ext cx="7344557" cy="2844014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4451641">
                  <a:extLst>
                    <a:ext uri="{9D8B030D-6E8A-4147-A177-3AD203B41FA5}">
                      <a16:colId xmlns:a16="http://schemas.microsoft.com/office/drawing/2014/main" val="2143553969"/>
                    </a:ext>
                  </a:extLst>
                </a:gridCol>
                <a:gridCol w="2892916">
                  <a:extLst>
                    <a:ext uri="{9D8B030D-6E8A-4147-A177-3AD203B41FA5}">
                      <a16:colId xmlns:a16="http://schemas.microsoft.com/office/drawing/2014/main" val="2723939181"/>
                    </a:ext>
                  </a:extLst>
                </a:gridCol>
              </a:tblGrid>
              <a:tr h="47361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Collaboration Activity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202D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Timeline</a:t>
                      </a:r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202D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6315131"/>
                  </a:ext>
                </a:extLst>
              </a:tr>
              <a:tr h="567963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tx2"/>
                          </a:solidFill>
                        </a:rPr>
                        <a:t>Letter to Cities explaining SB 1383 capacity planning requirements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2"/>
                          </a:solidFill>
                        </a:rPr>
                        <a:t>February 2021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765593126"/>
                  </a:ext>
                </a:extLst>
              </a:tr>
              <a:tr h="567963">
                <a:tc>
                  <a:txBody>
                    <a:bodyPr/>
                    <a:lstStyle/>
                    <a:p>
                      <a:pPr algn="l"/>
                      <a:r>
                        <a:rPr lang="en-US" sz="1500" b="0" dirty="0">
                          <a:solidFill>
                            <a:schemeClr val="tx2"/>
                          </a:solidFill>
                        </a:rPr>
                        <a:t>SB 1383 capacity planning kick-off meeting with </a:t>
                      </a:r>
                      <a:r>
                        <a:rPr lang="en-US" sz="1500" b="0" dirty="0" err="1">
                          <a:solidFill>
                            <a:schemeClr val="tx2"/>
                          </a:solidFill>
                        </a:rPr>
                        <a:t>CalRecycle</a:t>
                      </a:r>
                      <a:r>
                        <a:rPr lang="en-US" sz="1500" b="0" dirty="0">
                          <a:solidFill>
                            <a:schemeClr val="tx2"/>
                          </a:solidFill>
                        </a:rPr>
                        <a:t> as guest speaker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2"/>
                          </a:solidFill>
                        </a:rPr>
                        <a:t>April 2021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6501033"/>
                  </a:ext>
                </a:extLst>
              </a:tr>
              <a:tr h="5679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tx2"/>
                          </a:solidFill>
                        </a:rPr>
                        <a:t>Meetings/workshops with Cities to introduce database for submitting capacity information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2"/>
                          </a:solidFill>
                        </a:rPr>
                        <a:t>April 2021 – September 2021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2088488"/>
                  </a:ext>
                </a:extLst>
              </a:tr>
              <a:tr h="666506">
                <a:tc>
                  <a:txBody>
                    <a:bodyPr/>
                    <a:lstStyle/>
                    <a:p>
                      <a:pPr algn="l"/>
                      <a:r>
                        <a:rPr lang="en-US" sz="1500" b="0" dirty="0">
                          <a:solidFill>
                            <a:schemeClr val="tx2"/>
                          </a:solidFill>
                        </a:rPr>
                        <a:t>Provide template survey for Cities to provide to local community composters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2"/>
                          </a:solidFill>
                        </a:rPr>
                        <a:t>July 2021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0937599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6860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1478281" y="267130"/>
            <a:ext cx="6308408" cy="76157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000" dirty="0">
                <a:solidFill>
                  <a:schemeClr val="bg1"/>
                </a:solidFill>
              </a:rPr>
              <a:t>Plans to Work with the Cities</a:t>
            </a:r>
            <a:endParaRPr lang="en-US" altLang="en-US" sz="2100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8D9D9AA-323B-42FF-B9DD-3C25A65B44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0309627"/>
              </p:ext>
            </p:extLst>
          </p:nvPr>
        </p:nvGraphicFramePr>
        <p:xfrm>
          <a:off x="899721" y="1543688"/>
          <a:ext cx="7344557" cy="2386785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4451641">
                  <a:extLst>
                    <a:ext uri="{9D8B030D-6E8A-4147-A177-3AD203B41FA5}">
                      <a16:colId xmlns:a16="http://schemas.microsoft.com/office/drawing/2014/main" val="2143553969"/>
                    </a:ext>
                  </a:extLst>
                </a:gridCol>
                <a:gridCol w="2892916">
                  <a:extLst>
                    <a:ext uri="{9D8B030D-6E8A-4147-A177-3AD203B41FA5}">
                      <a16:colId xmlns:a16="http://schemas.microsoft.com/office/drawing/2014/main" val="2723939181"/>
                    </a:ext>
                  </a:extLst>
                </a:gridCol>
              </a:tblGrid>
              <a:tr h="47361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Collaboration Activity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202D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Timeline</a:t>
                      </a:r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202D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6315131"/>
                  </a:ext>
                </a:extLst>
              </a:tr>
              <a:tr h="567963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tx2"/>
                          </a:solidFill>
                        </a:rPr>
                        <a:t>If new or expanded facilities are being proposed within a City, begin to discuss strategies for community outreach within that City.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2"/>
                          </a:solidFill>
                        </a:rPr>
                        <a:t>July 2021 – September 2021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765593126"/>
                  </a:ext>
                </a:extLst>
              </a:tr>
              <a:tr h="567963">
                <a:tc>
                  <a:txBody>
                    <a:bodyPr/>
                    <a:lstStyle/>
                    <a:p>
                      <a:pPr algn="l"/>
                      <a:r>
                        <a:rPr lang="en-US" sz="1500" b="0" dirty="0">
                          <a:solidFill>
                            <a:schemeClr val="tx2"/>
                          </a:solidFill>
                        </a:rPr>
                        <a:t>Roll out new database for organic waste capacity data collection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2"/>
                          </a:solidFill>
                        </a:rPr>
                        <a:t>September 2021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6501033"/>
                  </a:ext>
                </a:extLst>
              </a:tr>
              <a:tr h="5679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tx2"/>
                          </a:solidFill>
                        </a:rPr>
                        <a:t>Begin community outreach in communities where new or expanded facilities are being proposed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2"/>
                          </a:solidFill>
                        </a:rPr>
                        <a:t>October 2021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20884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8953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1478281" y="267130"/>
            <a:ext cx="6308408" cy="76157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000" dirty="0">
                <a:solidFill>
                  <a:schemeClr val="bg1"/>
                </a:solidFill>
              </a:rPr>
              <a:t>Plans to Work with the Cities</a:t>
            </a:r>
            <a:endParaRPr lang="en-US" altLang="en-US" sz="2100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8D9D9AA-323B-42FF-B9DD-3C25A65B44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4580049"/>
              </p:ext>
            </p:extLst>
          </p:nvPr>
        </p:nvGraphicFramePr>
        <p:xfrm>
          <a:off x="899721" y="1543688"/>
          <a:ext cx="7344557" cy="2386785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4451641">
                  <a:extLst>
                    <a:ext uri="{9D8B030D-6E8A-4147-A177-3AD203B41FA5}">
                      <a16:colId xmlns:a16="http://schemas.microsoft.com/office/drawing/2014/main" val="2143553969"/>
                    </a:ext>
                  </a:extLst>
                </a:gridCol>
                <a:gridCol w="2892916">
                  <a:extLst>
                    <a:ext uri="{9D8B030D-6E8A-4147-A177-3AD203B41FA5}">
                      <a16:colId xmlns:a16="http://schemas.microsoft.com/office/drawing/2014/main" val="2723939181"/>
                    </a:ext>
                  </a:extLst>
                </a:gridCol>
              </a:tblGrid>
              <a:tr h="47361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Collaboration Activity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202D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Timeline</a:t>
                      </a:r>
                      <a:endParaRPr lang="en-US" sz="1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202D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6315131"/>
                  </a:ext>
                </a:extLst>
              </a:tr>
              <a:tr h="567963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tx2"/>
                          </a:solidFill>
                        </a:rPr>
                        <a:t>Cities submit organics capacity data and community composting surveys to the County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2"/>
                          </a:solidFill>
                        </a:rPr>
                        <a:t>March 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765593126"/>
                  </a:ext>
                </a:extLst>
              </a:tr>
              <a:tr h="567963">
                <a:tc>
                  <a:txBody>
                    <a:bodyPr/>
                    <a:lstStyle/>
                    <a:p>
                      <a:pPr algn="l"/>
                      <a:r>
                        <a:rPr lang="en-US" sz="1500" b="0" dirty="0">
                          <a:solidFill>
                            <a:schemeClr val="tx2"/>
                          </a:solidFill>
                        </a:rPr>
                        <a:t>If a City has insufficient capacity, County notifies the City that it must submit an Implementation Schedule to CalRecycle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2"/>
                          </a:solidFill>
                        </a:rPr>
                        <a:t>No later than August 1, 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6501033"/>
                  </a:ext>
                </a:extLst>
              </a:tr>
              <a:tr h="5679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tx2"/>
                          </a:solidFill>
                        </a:rPr>
                        <a:t>Cities must submit Implementation Schedule to </a:t>
                      </a:r>
                      <a:r>
                        <a:rPr lang="en-US" sz="1500" b="0" dirty="0" err="1">
                          <a:solidFill>
                            <a:schemeClr val="tx2"/>
                          </a:solidFill>
                        </a:rPr>
                        <a:t>CalRecycle</a:t>
                      </a:r>
                      <a:endParaRPr lang="en-US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2"/>
                          </a:solidFill>
                        </a:rPr>
                        <a:t>120 days after being notified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20884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3376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1143000" y="185573"/>
            <a:ext cx="6858000" cy="897791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000" dirty="0">
                <a:solidFill>
                  <a:schemeClr val="bg1"/>
                </a:solidFill>
              </a:rPr>
              <a:t>Timeline for Reporting Organic Waste Capacities to </a:t>
            </a:r>
            <a:r>
              <a:rPr lang="en-US" altLang="en-US" sz="3000" dirty="0" err="1">
                <a:solidFill>
                  <a:schemeClr val="bg1"/>
                </a:solidFill>
              </a:rPr>
              <a:t>CalRecycle</a:t>
            </a:r>
            <a:endParaRPr lang="en-US" altLang="en-US" sz="3000" dirty="0">
              <a:solidFill>
                <a:schemeClr val="bg1"/>
              </a:solidFill>
            </a:endParaRPr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1247727" y="1162586"/>
            <a:ext cx="6891783" cy="33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tabLst>
                <a:tab pos="4519613" algn="l"/>
              </a:tabLst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tabLst>
                <a:tab pos="4519613" algn="l"/>
              </a:tabLst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tabLst>
                <a:tab pos="451961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en-US" sz="1500" b="1" dirty="0">
                <a:solidFill>
                  <a:schemeClr val="tx2"/>
                </a:solidFill>
                <a:latin typeface="Calibri" panose="020F0502020204030204" pitchFamily="34" charset="0"/>
                <a:ea typeface="Calibri Light" charset="0"/>
                <a:cs typeface="Calibri Light" charset="0"/>
              </a:rPr>
              <a:t>The County will report to CalRecycle, on behalf of the Cities, on the following dates: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endParaRPr lang="en-US" altLang="en-US" sz="1500" dirty="0">
              <a:solidFill>
                <a:schemeClr val="tx2"/>
              </a:solidFill>
              <a:latin typeface="Calibri" panose="020F0502020204030204" pitchFamily="34" charset="0"/>
              <a:ea typeface="Calibri Light" charset="0"/>
              <a:cs typeface="Calibri Light" charset="0"/>
            </a:endParaRPr>
          </a:p>
          <a:p>
            <a:pPr marL="257168" indent="-257168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en-US" sz="1500" dirty="0">
                <a:solidFill>
                  <a:schemeClr val="tx2"/>
                </a:solidFill>
                <a:latin typeface="Calibri" panose="020F0502020204030204" pitchFamily="34" charset="0"/>
                <a:ea typeface="Calibri Light" charset="0"/>
                <a:cs typeface="Calibri Light" charset="0"/>
              </a:rPr>
              <a:t>On August 1, 2022 for the planning period of January 1, 2022 - December 31, 2024</a:t>
            </a:r>
          </a:p>
          <a:p>
            <a:pPr marL="257168" indent="-257168">
              <a:spcBef>
                <a:spcPct val="0"/>
              </a:spcBef>
              <a:buClrTx/>
              <a:buSzTx/>
              <a:buFont typeface="Arial" charset="0"/>
              <a:buChar char="•"/>
            </a:pPr>
            <a:endParaRPr lang="en-US" altLang="en-US" sz="1500" dirty="0">
              <a:solidFill>
                <a:schemeClr val="tx2"/>
              </a:solidFill>
              <a:latin typeface="Calibri" panose="020F0502020204030204" pitchFamily="34" charset="0"/>
              <a:ea typeface="Calibri Light" charset="0"/>
              <a:cs typeface="Calibri Light" charset="0"/>
            </a:endParaRPr>
          </a:p>
          <a:p>
            <a:pPr marL="257168" indent="-257168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en-US" sz="1500" dirty="0">
                <a:solidFill>
                  <a:schemeClr val="tx2"/>
                </a:solidFill>
                <a:latin typeface="Calibri" panose="020F0502020204030204" pitchFamily="34" charset="0"/>
                <a:ea typeface="Calibri Light" charset="0"/>
                <a:cs typeface="Calibri Light" charset="0"/>
              </a:rPr>
              <a:t>On August 1, 2024 for the planning period of January 1, 2025 - December 31, 2034</a:t>
            </a:r>
          </a:p>
          <a:p>
            <a:pPr marL="257168" indent="-257168">
              <a:spcBef>
                <a:spcPct val="0"/>
              </a:spcBef>
              <a:buClrTx/>
              <a:buSzTx/>
              <a:buFont typeface="Arial" charset="0"/>
              <a:buChar char="•"/>
            </a:pPr>
            <a:endParaRPr lang="en-US" altLang="en-US" sz="1500" dirty="0">
              <a:solidFill>
                <a:schemeClr val="tx2"/>
              </a:solidFill>
              <a:latin typeface="Calibri" panose="020F0502020204030204" pitchFamily="34" charset="0"/>
              <a:ea typeface="Calibri Light" charset="0"/>
              <a:cs typeface="Calibri Light" charset="0"/>
            </a:endParaRPr>
          </a:p>
          <a:p>
            <a:pPr marL="257168" indent="-257168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en-US" sz="1500" dirty="0">
                <a:solidFill>
                  <a:schemeClr val="tx2"/>
                </a:solidFill>
                <a:latin typeface="Calibri" panose="020F0502020204030204" pitchFamily="34" charset="0"/>
                <a:ea typeface="Calibri Light" charset="0"/>
                <a:cs typeface="Calibri Light" charset="0"/>
              </a:rPr>
              <a:t>On August 1, 2029 for the planning period of January 1, 2030 - December 31, 2039</a:t>
            </a:r>
          </a:p>
          <a:p>
            <a:pPr marL="257168" indent="-257168">
              <a:spcBef>
                <a:spcPct val="0"/>
              </a:spcBef>
              <a:buClrTx/>
              <a:buSzTx/>
              <a:buFont typeface="Arial" charset="0"/>
              <a:buChar char="•"/>
            </a:pPr>
            <a:endParaRPr lang="en-US" altLang="en-US" sz="1500" dirty="0">
              <a:solidFill>
                <a:schemeClr val="tx2"/>
              </a:solidFill>
              <a:latin typeface="Calibri" panose="020F0502020204030204" pitchFamily="34" charset="0"/>
              <a:ea typeface="Calibri Light" charset="0"/>
              <a:cs typeface="Calibri Light" charset="0"/>
            </a:endParaRPr>
          </a:p>
          <a:p>
            <a:pPr marL="257168" indent="-257168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en-US" altLang="en-US" sz="1500" dirty="0">
                <a:solidFill>
                  <a:schemeClr val="tx2"/>
                </a:solidFill>
                <a:latin typeface="Calibri" panose="020F0502020204030204" pitchFamily="34" charset="0"/>
                <a:ea typeface="Calibri Light" charset="0"/>
                <a:cs typeface="Calibri Light" charset="0"/>
              </a:rPr>
              <a:t>On August 1, 2034 for the planning period of January 1, 2035 - December 31, 2044</a:t>
            </a:r>
          </a:p>
        </p:txBody>
      </p:sp>
    </p:spTree>
    <p:extLst>
      <p:ext uri="{BB962C8B-B14F-4D97-AF65-F5344CB8AC3E}">
        <p14:creationId xmlns:p14="http://schemas.microsoft.com/office/powerpoint/2010/main" val="27443726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2"/>
          <p:cNvSpPr txBox="1">
            <a:spLocks/>
          </p:cNvSpPr>
          <p:nvPr/>
        </p:nvSpPr>
        <p:spPr>
          <a:xfrm>
            <a:off x="1478280" y="267128"/>
            <a:ext cx="6229350" cy="68570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000" dirty="0">
                <a:solidFill>
                  <a:schemeClr val="bg1"/>
                </a:solidFill>
              </a:rPr>
              <a:t>Questions &amp; Discussion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89000" y="1553752"/>
            <a:ext cx="5263556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Contact Information:</a:t>
            </a:r>
            <a:endParaRPr lang="en-US" altLang="en-US" b="1" u="sng" dirty="0">
              <a:solidFill>
                <a:schemeClr val="tx2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en-US" b="1" u="sng" dirty="0"/>
          </a:p>
          <a:p>
            <a:r>
              <a:rPr lang="en-US" b="1" dirty="0">
                <a:solidFill>
                  <a:schemeClr val="tx2"/>
                </a:solidFill>
              </a:rPr>
              <a:t>Chris Sheppard</a:t>
            </a:r>
          </a:p>
          <a:p>
            <a:r>
              <a:rPr lang="en-US" b="1" dirty="0">
                <a:hlinkClick r:id="rId3"/>
              </a:rPr>
              <a:t>CSHEPPARD@pw.lacounty.gov</a:t>
            </a:r>
            <a:endParaRPr lang="en-US" b="1" dirty="0"/>
          </a:p>
          <a:p>
            <a:endParaRPr lang="en-US" b="1" dirty="0"/>
          </a:p>
          <a:p>
            <a:r>
              <a:rPr lang="en-US" b="1" dirty="0">
                <a:solidFill>
                  <a:schemeClr val="tx2"/>
                </a:solidFill>
              </a:rPr>
              <a:t>Martins Aiyetiwa</a:t>
            </a:r>
          </a:p>
          <a:p>
            <a:r>
              <a:rPr lang="en-US" b="1" dirty="0">
                <a:hlinkClick r:id="rId4"/>
              </a:rPr>
              <a:t>MAIYET@pw.lacounty.gov</a:t>
            </a:r>
            <a:endParaRPr lang="en-US" b="1" dirty="0"/>
          </a:p>
          <a:p>
            <a:endParaRPr lang="en-US" b="1" dirty="0"/>
          </a:p>
          <a:p>
            <a:r>
              <a:rPr lang="en-US" b="1" dirty="0">
                <a:solidFill>
                  <a:schemeClr val="tx2"/>
                </a:solidFill>
              </a:rPr>
              <a:t>Charles Darensbourg</a:t>
            </a:r>
          </a:p>
          <a:p>
            <a:r>
              <a:rPr lang="en-US" b="1" dirty="0">
                <a:hlinkClick r:id="rId5"/>
              </a:rPr>
              <a:t>CDARENSBOURG@pw.lacounty.gov</a:t>
            </a:r>
            <a:endParaRPr lang="en-US" b="1" dirty="0"/>
          </a:p>
          <a:p>
            <a:endParaRPr lang="en-US" sz="1500" b="1" dirty="0"/>
          </a:p>
        </p:txBody>
      </p:sp>
    </p:spTree>
    <p:extLst>
      <p:ext uri="{BB962C8B-B14F-4D97-AF65-F5344CB8AC3E}">
        <p14:creationId xmlns:p14="http://schemas.microsoft.com/office/powerpoint/2010/main" val="10226320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3CE13-C6CA-42B4-9778-8F1A8D105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87497"/>
            <a:ext cx="9144000" cy="432623"/>
          </a:xfrm>
        </p:spPr>
        <p:txBody>
          <a:bodyPr>
            <a:normAutofit/>
          </a:bodyPr>
          <a:lstStyle/>
          <a:p>
            <a:pPr marL="342900" lvl="1" indent="0" algn="ctr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Legislative Update and SB 1383 Capacity Planning</a:t>
            </a:r>
          </a:p>
          <a:p>
            <a:pPr marL="342900" lvl="1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6C9332-3022-4190-883A-CB9FE8261EF8}"/>
              </a:ext>
            </a:extLst>
          </p:cNvPr>
          <p:cNvSpPr txBox="1"/>
          <p:nvPr/>
        </p:nvSpPr>
        <p:spPr>
          <a:xfrm>
            <a:off x="118097" y="3426508"/>
            <a:ext cx="27432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0" algn="ctr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Keith Lilley</a:t>
            </a:r>
          </a:p>
          <a:p>
            <a:pPr marL="342900" lvl="1" indent="0" algn="ctr"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Deputy Director</a:t>
            </a:r>
          </a:p>
          <a:p>
            <a:pPr marL="342900" lvl="1" indent="0" algn="ctr"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LA County Public Works</a:t>
            </a:r>
          </a:p>
          <a:p>
            <a:pPr marL="342900" lvl="1" indent="0" algn="ctr">
              <a:buNone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0" algn="ctr"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KLilley@pw.lacounty.gov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316A289-A284-413D-9FB0-FDC72A24FEE5}"/>
              </a:ext>
            </a:extLst>
          </p:cNvPr>
          <p:cNvCxnSpPr/>
          <p:nvPr/>
        </p:nvCxnSpPr>
        <p:spPr>
          <a:xfrm>
            <a:off x="740840" y="4197154"/>
            <a:ext cx="18104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0BC1D0A-8A52-40B2-BB29-5621BA49DED7}"/>
              </a:ext>
            </a:extLst>
          </p:cNvPr>
          <p:cNvSpPr txBox="1"/>
          <p:nvPr/>
        </p:nvSpPr>
        <p:spPr>
          <a:xfrm>
            <a:off x="3115402" y="3424284"/>
            <a:ext cx="25653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Faith Conley</a:t>
            </a:r>
          </a:p>
          <a:p>
            <a:pPr marL="342900" lvl="1"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Legislative Representative</a:t>
            </a:r>
          </a:p>
          <a:p>
            <a:pPr marL="342900" lvl="1" indent="0" algn="ctr"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County of Los Angeles</a:t>
            </a:r>
          </a:p>
          <a:p>
            <a:pPr marL="342900" lvl="1" indent="0" algn="ctr">
              <a:buNone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0" algn="ctr"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FConley@ceo.lacounty.gov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CC06A0A-F794-48E2-A743-4506C19ED8D5}"/>
              </a:ext>
            </a:extLst>
          </p:cNvPr>
          <p:cNvCxnSpPr/>
          <p:nvPr/>
        </p:nvCxnSpPr>
        <p:spPr>
          <a:xfrm>
            <a:off x="3666789" y="4209317"/>
            <a:ext cx="18104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06953E6C-B62B-4631-89CF-01ED50FF2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8338"/>
            <a:ext cx="7886700" cy="714696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Infrastructure LA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Sustainable Waste and Recycling Management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874905A-6881-4A2E-9257-78AF721BB343}"/>
              </a:ext>
            </a:extLst>
          </p:cNvPr>
          <p:cNvSpPr txBox="1"/>
          <p:nvPr/>
        </p:nvSpPr>
        <p:spPr>
          <a:xfrm>
            <a:off x="6001445" y="3424284"/>
            <a:ext cx="256534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Derek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Dolfie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Legislative Representative</a:t>
            </a:r>
          </a:p>
          <a:p>
            <a:pPr marL="342900" lvl="1" indent="0" algn="ctr"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CA League of Cities</a:t>
            </a:r>
          </a:p>
          <a:p>
            <a:pPr marL="342900" lvl="1" indent="0" algn="ctr">
              <a:buNone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0" algn="ctr"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DDolfie@cacities.org</a:t>
            </a:r>
          </a:p>
          <a:p>
            <a:pPr marL="342900" lvl="1" indent="0" algn="ctr">
              <a:buNone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2188811-4920-43DF-9431-F826456D6C9E}"/>
              </a:ext>
            </a:extLst>
          </p:cNvPr>
          <p:cNvCxnSpPr/>
          <p:nvPr/>
        </p:nvCxnSpPr>
        <p:spPr>
          <a:xfrm>
            <a:off x="6509636" y="4209317"/>
            <a:ext cx="18104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4225A5A4-D663-4327-AD4E-EF82E899B3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053" t="32398" r="64572" b="38433"/>
          <a:stretch/>
        </p:blipFill>
        <p:spPr>
          <a:xfrm>
            <a:off x="955646" y="1694361"/>
            <a:ext cx="1380807" cy="168303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7472BF8-9CB5-464C-BCA3-92CF962B28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251" r="5602"/>
          <a:stretch/>
        </p:blipFill>
        <p:spPr>
          <a:xfrm>
            <a:off x="6807549" y="1694361"/>
            <a:ext cx="1419225" cy="17489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D257F86-F53D-4EAC-87BE-7E069B97822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0122"/>
          <a:stretch/>
        </p:blipFill>
        <p:spPr>
          <a:xfrm>
            <a:off x="3825349" y="1694361"/>
            <a:ext cx="1493299" cy="166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7516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3DBEF-E481-40B4-A908-BB634D15E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Infrastructure 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69628-A8F9-4E4D-A081-AAE99CA664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Thank you for joining today’s call! </a:t>
            </a:r>
          </a:p>
          <a:p>
            <a:pPr marL="0" indent="0" algn="ctr"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For more information on Infrastructure LA and to sign up for email updates about future calls visit the website at: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www.infrastructurela.org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InfrastructureLA@pw.lacounty.gov</a:t>
            </a:r>
          </a:p>
          <a:p>
            <a:pPr marL="0" indent="0" algn="ctr"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463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3CE13-C6CA-42B4-9778-8F1A8D105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87497"/>
            <a:ext cx="9144000" cy="432623"/>
          </a:xfrm>
        </p:spPr>
        <p:txBody>
          <a:bodyPr>
            <a:normAutofit/>
          </a:bodyPr>
          <a:lstStyle/>
          <a:p>
            <a:pPr marL="342900" lvl="1" indent="0" algn="ctr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Legislative Update and SB 1383 Capacity Planning</a:t>
            </a:r>
          </a:p>
          <a:p>
            <a:pPr marL="342900" lvl="1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6C9332-3022-4190-883A-CB9FE8261EF8}"/>
              </a:ext>
            </a:extLst>
          </p:cNvPr>
          <p:cNvSpPr txBox="1"/>
          <p:nvPr/>
        </p:nvSpPr>
        <p:spPr>
          <a:xfrm>
            <a:off x="118097" y="3426508"/>
            <a:ext cx="27432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0" algn="ctr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Keith Lilley</a:t>
            </a:r>
          </a:p>
          <a:p>
            <a:pPr marL="342900" lvl="1" indent="0" algn="ctr"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Deputy Director</a:t>
            </a:r>
          </a:p>
          <a:p>
            <a:pPr marL="342900" lvl="1" indent="0" algn="ctr"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LA County Public Works</a:t>
            </a:r>
          </a:p>
          <a:p>
            <a:pPr marL="342900" lvl="1" indent="0" algn="ctr">
              <a:buNone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0" algn="ctr"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KLilley@pw.lacounty.gov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316A289-A284-413D-9FB0-FDC72A24FEE5}"/>
              </a:ext>
            </a:extLst>
          </p:cNvPr>
          <p:cNvCxnSpPr/>
          <p:nvPr/>
        </p:nvCxnSpPr>
        <p:spPr>
          <a:xfrm>
            <a:off x="740840" y="4197154"/>
            <a:ext cx="18104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0BC1D0A-8A52-40B2-BB29-5621BA49DED7}"/>
              </a:ext>
            </a:extLst>
          </p:cNvPr>
          <p:cNvSpPr txBox="1"/>
          <p:nvPr/>
        </p:nvSpPr>
        <p:spPr>
          <a:xfrm>
            <a:off x="3115402" y="3424284"/>
            <a:ext cx="25653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Faith Conley</a:t>
            </a:r>
          </a:p>
          <a:p>
            <a:pPr marL="342900" lvl="1"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Legislative Representative</a:t>
            </a:r>
          </a:p>
          <a:p>
            <a:pPr marL="342900" lvl="1" indent="0" algn="ctr"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County of Los Angeles</a:t>
            </a:r>
          </a:p>
          <a:p>
            <a:pPr marL="342900" lvl="1" indent="0" algn="ctr">
              <a:buNone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0" algn="ctr"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FConley@ceo.lacounty.gov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CC06A0A-F794-48E2-A743-4506C19ED8D5}"/>
              </a:ext>
            </a:extLst>
          </p:cNvPr>
          <p:cNvCxnSpPr/>
          <p:nvPr/>
        </p:nvCxnSpPr>
        <p:spPr>
          <a:xfrm>
            <a:off x="3666789" y="4209317"/>
            <a:ext cx="18104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06953E6C-B62B-4631-89CF-01ED50FF2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8338"/>
            <a:ext cx="7886700" cy="714696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Infrastructure LA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Sustainable Waste and Recycling Management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874905A-6881-4A2E-9257-78AF721BB343}"/>
              </a:ext>
            </a:extLst>
          </p:cNvPr>
          <p:cNvSpPr txBox="1"/>
          <p:nvPr/>
        </p:nvSpPr>
        <p:spPr>
          <a:xfrm>
            <a:off x="6001445" y="3424284"/>
            <a:ext cx="256534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Derek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Dolfie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Legislative Representative</a:t>
            </a:r>
          </a:p>
          <a:p>
            <a:pPr marL="342900" lvl="1" indent="0" algn="ctr"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CA League of Cities</a:t>
            </a:r>
          </a:p>
          <a:p>
            <a:pPr marL="342900" lvl="1" indent="0" algn="ctr">
              <a:buNone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0" algn="ctr"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DDolfie@cacities.org</a:t>
            </a:r>
          </a:p>
          <a:p>
            <a:pPr marL="342900" lvl="1" indent="0" algn="ctr">
              <a:buNone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2188811-4920-43DF-9431-F826456D6C9E}"/>
              </a:ext>
            </a:extLst>
          </p:cNvPr>
          <p:cNvCxnSpPr/>
          <p:nvPr/>
        </p:nvCxnSpPr>
        <p:spPr>
          <a:xfrm>
            <a:off x="6509636" y="4209317"/>
            <a:ext cx="18104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4225A5A4-D663-4327-AD4E-EF82E899B3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053" t="32398" r="64572" b="38433"/>
          <a:stretch/>
        </p:blipFill>
        <p:spPr>
          <a:xfrm>
            <a:off x="955646" y="1694361"/>
            <a:ext cx="1380807" cy="168303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7472BF8-9CB5-464C-BCA3-92CF962B28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251" r="5602"/>
          <a:stretch/>
        </p:blipFill>
        <p:spPr>
          <a:xfrm>
            <a:off x="6807549" y="1694361"/>
            <a:ext cx="1419225" cy="17489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D257F86-F53D-4EAC-87BE-7E069B97822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0122"/>
          <a:stretch/>
        </p:blipFill>
        <p:spPr>
          <a:xfrm>
            <a:off x="3825349" y="1694361"/>
            <a:ext cx="1493299" cy="166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337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1329892" y="3068085"/>
            <a:ext cx="6356152" cy="406922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000" b="1" dirty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SWARM March Subcommittee Meeting</a:t>
            </a:r>
          </a:p>
          <a:p>
            <a:r>
              <a:rPr lang="en-US" altLang="en-US" sz="3000" b="1" dirty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Los Angeles County</a:t>
            </a:r>
            <a:br>
              <a:rPr lang="en-US" altLang="en-US" sz="3000" b="1" dirty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</a:br>
            <a:r>
              <a:rPr lang="en-US" altLang="en-US" sz="3000" b="1" dirty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SB 1383 Capacity Planning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89861" y="-228601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594091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4C30A-EFAE-4FFD-B8DE-EEF6DB776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Overview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A60D1607-4E65-4403-9566-B737167D7F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1" y="1541944"/>
            <a:ext cx="8299938" cy="2921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tabLst>
                <a:tab pos="4519613" algn="l"/>
              </a:tabLst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tabLst>
                <a:tab pos="4519613" algn="l"/>
              </a:tabLst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tabLst>
                <a:tab pos="451961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endParaRPr lang="en-US" altLang="en-US" sz="1800" dirty="0">
              <a:solidFill>
                <a:schemeClr val="tx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257168" indent="-257168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SB 1383 Letter to jurisdictions on Organics Capacity Planning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en-US" sz="1800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      </a:t>
            </a:r>
            <a:r>
              <a:rPr lang="en-US" altLang="en-US" sz="1800" dirty="0">
                <a:solidFill>
                  <a:schemeClr val="tx2"/>
                </a:solidFill>
                <a:latin typeface="Calibri" charset="0"/>
                <a:cs typeface="Calibri" charset="0"/>
                <a:hlinkClick r:id="rId3"/>
              </a:rPr>
              <a:t>https://infrastructurela.org/wp-content/uploads/2021/03/SB-1383-Letter-to-Cities-and-Enclosures.pdf</a:t>
            </a:r>
            <a:endParaRPr lang="en-US" altLang="en-US" sz="1800" dirty="0">
              <a:solidFill>
                <a:schemeClr val="tx2"/>
              </a:solidFill>
              <a:latin typeface="Calibri" charset="0"/>
              <a:cs typeface="Calibri" charset="0"/>
            </a:endParaRPr>
          </a:p>
          <a:p>
            <a:pPr marL="257168" indent="-257168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altLang="en-US" sz="1800" dirty="0">
              <a:solidFill>
                <a:schemeClr val="tx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257168" indent="-257168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Current state of organic waste in Los Angeles County</a:t>
            </a:r>
          </a:p>
          <a:p>
            <a:pPr marL="257168" indent="-257168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altLang="en-US" sz="1800" dirty="0">
              <a:solidFill>
                <a:schemeClr val="tx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257168" indent="-257168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Requirements of SB 1383 regulations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endParaRPr lang="en-US" altLang="en-US" sz="1800" dirty="0">
              <a:solidFill>
                <a:schemeClr val="tx2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257168" indent="-257168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Collaboration with cities to meet SB 1383 requirements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endParaRPr lang="en-US" altLang="en-US" sz="1800" dirty="0">
              <a:solidFill>
                <a:schemeClr val="tx2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354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1478281" y="267130"/>
            <a:ext cx="6308408" cy="76157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000" dirty="0">
                <a:solidFill>
                  <a:schemeClr val="bg1"/>
                </a:solidFill>
              </a:rPr>
              <a:t>How Much Organic Waste is Disposed?</a:t>
            </a:r>
            <a:endParaRPr lang="en-US" altLang="en-US" sz="2100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8D9D9AA-323B-42FF-B9DD-3C25A65B44F4}"/>
              </a:ext>
            </a:extLst>
          </p:cNvPr>
          <p:cNvGraphicFramePr>
            <a:graphicFrameLocks noGrp="1"/>
          </p:cNvGraphicFramePr>
          <p:nvPr/>
        </p:nvGraphicFramePr>
        <p:xfrm>
          <a:off x="899721" y="1543688"/>
          <a:ext cx="4161377" cy="2618289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204986">
                  <a:extLst>
                    <a:ext uri="{9D8B030D-6E8A-4147-A177-3AD203B41FA5}">
                      <a16:colId xmlns:a16="http://schemas.microsoft.com/office/drawing/2014/main" val="2143553969"/>
                    </a:ext>
                  </a:extLst>
                </a:gridCol>
                <a:gridCol w="1956391">
                  <a:extLst>
                    <a:ext uri="{9D8B030D-6E8A-4147-A177-3AD203B41FA5}">
                      <a16:colId xmlns:a16="http://schemas.microsoft.com/office/drawing/2014/main" val="2723939181"/>
                    </a:ext>
                  </a:extLst>
                </a:gridCol>
              </a:tblGrid>
              <a:tr h="47361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Waste Stream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202D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Amount of Organic Waste</a:t>
                      </a:r>
                    </a:p>
                    <a:p>
                      <a:pPr algn="ctr"/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(tons)</a:t>
                      </a:r>
                    </a:p>
                  </a:txBody>
                  <a:tcPr anchor="ctr">
                    <a:solidFill>
                      <a:srgbClr val="202D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6315131"/>
                  </a:ext>
                </a:extLst>
              </a:tr>
              <a:tr h="567963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2"/>
                          </a:solidFill>
                        </a:rPr>
                        <a:t>Generation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2"/>
                          </a:solidFill>
                        </a:rPr>
                        <a:t>6.8 million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765593126"/>
                  </a:ext>
                </a:extLst>
              </a:tr>
              <a:tr h="567963"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chemeClr val="tx2"/>
                          </a:solidFill>
                        </a:rPr>
                        <a:t>Disposal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2"/>
                          </a:solidFill>
                        </a:rPr>
                        <a:t>5.4 million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6501033"/>
                  </a:ext>
                </a:extLst>
              </a:tr>
              <a:tr h="5679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tx2"/>
                          </a:solidFill>
                        </a:rPr>
                        <a:t>Diversion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2"/>
                          </a:solidFill>
                        </a:rPr>
                        <a:t>1.4 million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2088488"/>
                  </a:ext>
                </a:extLst>
              </a:tr>
            </a:tbl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2DB9F86-68D2-482B-9278-B753C9B9E4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125458"/>
              </p:ext>
            </p:extLst>
          </p:nvPr>
        </p:nvGraphicFramePr>
        <p:xfrm>
          <a:off x="5061097" y="1543688"/>
          <a:ext cx="3643287" cy="2817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57700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1068750" y="267130"/>
            <a:ext cx="7006500" cy="76157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000" dirty="0">
                <a:solidFill>
                  <a:schemeClr val="bg1"/>
                </a:solidFill>
              </a:rPr>
              <a:t>How Much Organics Capacity is There In LA?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8D9D9AA-323B-42FF-B9DD-3C25A65B44F4}"/>
              </a:ext>
            </a:extLst>
          </p:cNvPr>
          <p:cNvGraphicFramePr>
            <a:graphicFrameLocks noGrp="1"/>
          </p:cNvGraphicFramePr>
          <p:nvPr/>
        </p:nvGraphicFramePr>
        <p:xfrm>
          <a:off x="4730222" y="1767410"/>
          <a:ext cx="3870753" cy="2481129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878921">
                  <a:extLst>
                    <a:ext uri="{9D8B030D-6E8A-4147-A177-3AD203B41FA5}">
                      <a16:colId xmlns:a16="http://schemas.microsoft.com/office/drawing/2014/main" val="2143553969"/>
                    </a:ext>
                  </a:extLst>
                </a:gridCol>
                <a:gridCol w="1991832">
                  <a:extLst>
                    <a:ext uri="{9D8B030D-6E8A-4147-A177-3AD203B41FA5}">
                      <a16:colId xmlns:a16="http://schemas.microsoft.com/office/drawing/2014/main" val="2723939181"/>
                    </a:ext>
                  </a:extLst>
                </a:gridCol>
              </a:tblGrid>
              <a:tr h="473619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Facility/Operation Type</a:t>
                      </a:r>
                    </a:p>
                  </a:txBody>
                  <a:tcPr anchor="ctr">
                    <a:solidFill>
                      <a:srgbClr val="202D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Potentially Available* Organics Capacity</a:t>
                      </a:r>
                    </a:p>
                    <a:p>
                      <a:pPr algn="ctr"/>
                      <a:r>
                        <a:rPr lang="en-US" sz="1500" dirty="0"/>
                        <a:t>(tons per year)</a:t>
                      </a:r>
                    </a:p>
                  </a:txBody>
                  <a:tcPr anchor="ctr">
                    <a:solidFill>
                      <a:srgbClr val="202D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6315131"/>
                  </a:ext>
                </a:extLst>
              </a:tr>
              <a:tr h="567963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2"/>
                          </a:solidFill>
                        </a:rPr>
                        <a:t>Composting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2"/>
                          </a:solidFill>
                        </a:rPr>
                        <a:t>≈ 235,000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765593126"/>
                  </a:ext>
                </a:extLst>
              </a:tr>
              <a:tr h="567963"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chemeClr val="tx2"/>
                          </a:solidFill>
                        </a:rPr>
                        <a:t>Chip and Grinding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2"/>
                          </a:solidFill>
                        </a:rPr>
                        <a:t>≈ 225,000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6501033"/>
                  </a:ext>
                </a:extLst>
              </a:tr>
              <a:tr h="5679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tx2"/>
                          </a:solidFill>
                        </a:rPr>
                        <a:t>Anaerobic Digestion/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tx2"/>
                          </a:solidFill>
                        </a:rPr>
                        <a:t>Co-Digestion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2"/>
                          </a:solidFill>
                        </a:rPr>
                        <a:t>≈ 19,000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2088488"/>
                  </a:ext>
                </a:extLst>
              </a:tr>
            </a:tbl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E71634F-A70A-4DFD-91EC-9FF9855E2D71}"/>
              </a:ext>
            </a:extLst>
          </p:cNvPr>
          <p:cNvGraphicFramePr>
            <a:graphicFrameLocks/>
          </p:cNvGraphicFramePr>
          <p:nvPr/>
        </p:nvGraphicFramePr>
        <p:xfrm>
          <a:off x="543025" y="1767410"/>
          <a:ext cx="420624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511E66F-D323-40EB-BF25-7841BDECFE9B}"/>
              </a:ext>
            </a:extLst>
          </p:cNvPr>
          <p:cNvSpPr txBox="1"/>
          <p:nvPr/>
        </p:nvSpPr>
        <p:spPr>
          <a:xfrm>
            <a:off x="1219200" y="1213412"/>
            <a:ext cx="6170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Maximum </a:t>
            </a:r>
            <a:r>
              <a:rPr lang="en-US" b="1" u="sng" dirty="0">
                <a:solidFill>
                  <a:schemeClr val="tx2"/>
                </a:solidFill>
              </a:rPr>
              <a:t>Potentially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Available Capacity </a:t>
            </a:r>
            <a:r>
              <a:rPr lang="en-US" i="1" dirty="0">
                <a:solidFill>
                  <a:schemeClr val="tx2"/>
                </a:solidFill>
              </a:rPr>
              <a:t>≈ 479,000 tons/year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C13E63-72AF-472C-B845-96ABEDCF5056}"/>
              </a:ext>
            </a:extLst>
          </p:cNvPr>
          <p:cNvSpPr txBox="1"/>
          <p:nvPr/>
        </p:nvSpPr>
        <p:spPr>
          <a:xfrm>
            <a:off x="4730221" y="4248539"/>
            <a:ext cx="3870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*Available capacity is rounded to the nearest 1,000 and is based on survey responses received from facility operators.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F52DF6-41CC-461A-B1BF-5D3FC4584D54}"/>
              </a:ext>
            </a:extLst>
          </p:cNvPr>
          <p:cNvSpPr txBox="1"/>
          <p:nvPr/>
        </p:nvSpPr>
        <p:spPr>
          <a:xfrm>
            <a:off x="1594570" y="4492570"/>
            <a:ext cx="188410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chemeClr val="tx2"/>
                </a:solidFill>
              </a:rPr>
              <a:t>In-County</a:t>
            </a:r>
            <a:endParaRPr lang="en-US" sz="15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501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427456" y="267130"/>
            <a:ext cx="8289087" cy="76157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000" dirty="0">
                <a:solidFill>
                  <a:schemeClr val="bg1"/>
                </a:solidFill>
              </a:rPr>
              <a:t>How Much Organics Capacity is There Outside of LA?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8D9D9AA-323B-42FF-B9DD-3C25A65B44F4}"/>
              </a:ext>
            </a:extLst>
          </p:cNvPr>
          <p:cNvGraphicFramePr>
            <a:graphicFrameLocks noGrp="1"/>
          </p:cNvGraphicFramePr>
          <p:nvPr/>
        </p:nvGraphicFramePr>
        <p:xfrm>
          <a:off x="4730222" y="1767410"/>
          <a:ext cx="3870753" cy="2481129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878921">
                  <a:extLst>
                    <a:ext uri="{9D8B030D-6E8A-4147-A177-3AD203B41FA5}">
                      <a16:colId xmlns:a16="http://schemas.microsoft.com/office/drawing/2014/main" val="2143553969"/>
                    </a:ext>
                  </a:extLst>
                </a:gridCol>
                <a:gridCol w="1991832">
                  <a:extLst>
                    <a:ext uri="{9D8B030D-6E8A-4147-A177-3AD203B41FA5}">
                      <a16:colId xmlns:a16="http://schemas.microsoft.com/office/drawing/2014/main" val="2723939181"/>
                    </a:ext>
                  </a:extLst>
                </a:gridCol>
              </a:tblGrid>
              <a:tr h="473619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Facility/Operation Type</a:t>
                      </a:r>
                    </a:p>
                  </a:txBody>
                  <a:tcPr anchor="ctr">
                    <a:solidFill>
                      <a:srgbClr val="202D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Potentially Available* Organics Capacity</a:t>
                      </a:r>
                    </a:p>
                    <a:p>
                      <a:pPr algn="ctr"/>
                      <a:r>
                        <a:rPr lang="en-US" sz="1500" dirty="0"/>
                        <a:t>(tons per year)</a:t>
                      </a:r>
                    </a:p>
                  </a:txBody>
                  <a:tcPr anchor="ctr">
                    <a:solidFill>
                      <a:srgbClr val="202D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6315131"/>
                  </a:ext>
                </a:extLst>
              </a:tr>
              <a:tr h="567963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2"/>
                          </a:solidFill>
                        </a:rPr>
                        <a:t>Composting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2"/>
                          </a:solidFill>
                        </a:rPr>
                        <a:t>≈ 4.1 million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765593126"/>
                  </a:ext>
                </a:extLst>
              </a:tr>
              <a:tr h="567963"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chemeClr val="tx2"/>
                          </a:solidFill>
                        </a:rPr>
                        <a:t>Chip and Grinding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2"/>
                          </a:solidFill>
                        </a:rPr>
                        <a:t>≈ 618,000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6501033"/>
                  </a:ext>
                </a:extLst>
              </a:tr>
              <a:tr h="5679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tx2"/>
                          </a:solidFill>
                        </a:rPr>
                        <a:t>Anaerobic Digestion/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tx2"/>
                          </a:solidFill>
                        </a:rPr>
                        <a:t>Co-Digestion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2"/>
                          </a:solidFill>
                        </a:rPr>
                        <a:t>≈ 31,000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208848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511E66F-D323-40EB-BF25-7841BDECFE9B}"/>
              </a:ext>
            </a:extLst>
          </p:cNvPr>
          <p:cNvSpPr txBox="1"/>
          <p:nvPr/>
        </p:nvSpPr>
        <p:spPr>
          <a:xfrm>
            <a:off x="1016000" y="1226182"/>
            <a:ext cx="6243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Maximum </a:t>
            </a:r>
            <a:r>
              <a:rPr lang="en-US" b="1" u="sng" dirty="0">
                <a:solidFill>
                  <a:schemeClr val="tx2"/>
                </a:solidFill>
              </a:rPr>
              <a:t>Potentially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Available Capacity </a:t>
            </a:r>
            <a:r>
              <a:rPr lang="en-US" i="1" dirty="0">
                <a:solidFill>
                  <a:schemeClr val="tx2"/>
                </a:solidFill>
              </a:rPr>
              <a:t>≈ 4.7M tons/year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C13E63-72AF-472C-B845-96ABEDCF5056}"/>
              </a:ext>
            </a:extLst>
          </p:cNvPr>
          <p:cNvSpPr txBox="1"/>
          <p:nvPr/>
        </p:nvSpPr>
        <p:spPr>
          <a:xfrm>
            <a:off x="4730221" y="4248539"/>
            <a:ext cx="3870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*Available capacity is rounded to the nearest 1,000 and is based on survey responses received from facility operators.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C5CFD667-5936-4823-A95F-42CD7EA77CFE}"/>
              </a:ext>
            </a:extLst>
          </p:cNvPr>
          <p:cNvGraphicFramePr>
            <a:graphicFrameLocks/>
          </p:cNvGraphicFramePr>
          <p:nvPr/>
        </p:nvGraphicFramePr>
        <p:xfrm>
          <a:off x="427456" y="1767410"/>
          <a:ext cx="420624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B3F10D9B-6579-40D1-A151-A65680B6FCB9}"/>
              </a:ext>
            </a:extLst>
          </p:cNvPr>
          <p:cNvSpPr txBox="1"/>
          <p:nvPr/>
        </p:nvSpPr>
        <p:spPr>
          <a:xfrm>
            <a:off x="1459436" y="4492570"/>
            <a:ext cx="188410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chemeClr val="tx2"/>
                </a:solidFill>
              </a:rPr>
              <a:t>Out-of-County</a:t>
            </a:r>
            <a:endParaRPr lang="en-US" sz="15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605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678655" y="238988"/>
            <a:ext cx="7786689" cy="76157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000" dirty="0">
                <a:solidFill>
                  <a:schemeClr val="bg1"/>
                </a:solidFill>
              </a:rPr>
              <a:t>Where are Organics Processing Facilities Located?</a:t>
            </a:r>
            <a:endParaRPr lang="en-US" altLang="en-US" sz="2100" dirty="0">
              <a:solidFill>
                <a:schemeClr val="bg1"/>
              </a:solidFill>
            </a:endParaRPr>
          </a:p>
        </p:txBody>
      </p: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0B6504F8-5CFC-46D3-B310-B89A81AE3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1" t="35963" r="6145" b="10468"/>
          <a:stretch/>
        </p:blipFill>
        <p:spPr>
          <a:xfrm>
            <a:off x="3848118" y="1261241"/>
            <a:ext cx="4765638" cy="333254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4DA448D-3741-432B-96ED-4B9AA617F1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742" t="32702" r="71685" b="13750"/>
          <a:stretch/>
        </p:blipFill>
        <p:spPr>
          <a:xfrm>
            <a:off x="1205025" y="1213047"/>
            <a:ext cx="2448072" cy="33904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D01109-B763-4850-A4B7-8F60A8A133EC}"/>
              </a:ext>
            </a:extLst>
          </p:cNvPr>
          <p:cNvSpPr txBox="1"/>
          <p:nvPr/>
        </p:nvSpPr>
        <p:spPr>
          <a:xfrm>
            <a:off x="22527" y="4649302"/>
            <a:ext cx="7245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</a:rPr>
              <a:t>Link to Report with Map:  </a:t>
            </a:r>
            <a:r>
              <a:rPr lang="en-US" sz="1200" dirty="0">
                <a:hlinkClick r:id="rId5"/>
              </a:rPr>
              <a:t>https://pw.lacounty.gov/epd/swims/ShowDoc.aspx?id=14371&amp;hp=yes&amp;type=PDF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25159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5B077-67C6-4100-97DC-A8A377E5B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en-US" sz="3600" dirty="0"/>
              <a:t>Request for Information </a:t>
            </a:r>
            <a:br>
              <a:rPr lang="en-US" altLang="en-US" sz="3600" dirty="0"/>
            </a:br>
            <a:r>
              <a:rPr lang="en-US" altLang="en-US" sz="3600" dirty="0"/>
              <a:t>Survey For Organic Waste Processing Capacity</a:t>
            </a:r>
            <a:endParaRPr lang="en-US" altLang="en-US" sz="2800" dirty="0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40D76818-9C35-4EBD-AB8E-C36E852CC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031" y="1272717"/>
            <a:ext cx="8299937" cy="3416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tabLst>
                <a:tab pos="4519613" algn="l"/>
              </a:tabLst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2"/>
              <a:buChar char="q"/>
              <a:tabLst>
                <a:tab pos="4519613" algn="l"/>
              </a:tabLst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charset="2"/>
              <a:buChar char="n"/>
              <a:tabLst>
                <a:tab pos="4519613" algn="l"/>
              </a:tabLst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charset="2"/>
              <a:buChar char="q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charset="2"/>
              <a:buChar char="§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charset="2"/>
              <a:buChar char="§"/>
              <a:tabLst>
                <a:tab pos="451961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tx2"/>
                </a:solidFill>
                <a:latin typeface="+mn-lt"/>
                <a:ea typeface="Calibri Light" charset="0"/>
                <a:cs typeface="Calibri Light" charset="0"/>
              </a:rPr>
              <a:t>Public Works recently released a Request for Information (RFI) to gather information on existing and planned organic infrastructure.  </a:t>
            </a:r>
          </a:p>
          <a:p>
            <a:pPr marL="285750" indent="-285750"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tx2"/>
                </a:solidFill>
                <a:latin typeface="+mn-lt"/>
                <a:ea typeface="Calibri Light" charset="0"/>
                <a:cs typeface="Calibri Light" charset="0"/>
              </a:rPr>
              <a:t>The RFI (BRC0000249) with specifications and instructions for preparing and submitting a response may be accessed at the following link: </a:t>
            </a:r>
            <a:r>
              <a:rPr lang="en-US" altLang="en-US" sz="1800" dirty="0">
                <a:solidFill>
                  <a:schemeClr val="tx2"/>
                </a:solidFill>
                <a:latin typeface="+mn-lt"/>
                <a:ea typeface="Calibri Light" charset="0"/>
                <a:cs typeface="Calibri Light" charset="0"/>
                <a:hlinkClick r:id="rId3"/>
              </a:rPr>
              <a:t>http://dpw.lacounty.gov/brcd/servicecontracts/</a:t>
            </a:r>
            <a:endParaRPr lang="en-US" altLang="en-US" sz="1800" dirty="0">
              <a:solidFill>
                <a:schemeClr val="tx2"/>
              </a:solidFill>
              <a:latin typeface="+mn-lt"/>
              <a:ea typeface="Calibri Light" charset="0"/>
              <a:cs typeface="Calibri Light" charset="0"/>
            </a:endParaRPr>
          </a:p>
          <a:p>
            <a:pPr marL="285750" indent="-285750"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tx2"/>
                </a:solidFill>
                <a:latin typeface="+mn-lt"/>
                <a:ea typeface="Calibri Light" charset="0"/>
                <a:cs typeface="Calibri Light" charset="0"/>
              </a:rPr>
              <a:t>The deadline to submit responses is </a:t>
            </a:r>
            <a:r>
              <a:rPr lang="en-US" altLang="en-US" sz="1800" b="1" dirty="0">
                <a:solidFill>
                  <a:schemeClr val="tx2"/>
                </a:solidFill>
                <a:latin typeface="+mn-lt"/>
                <a:ea typeface="Calibri Light" charset="0"/>
                <a:cs typeface="Calibri Light" charset="0"/>
              </a:rPr>
              <a:t>Tuesday, April 6, 2021, by 5:30 p.m.</a:t>
            </a:r>
          </a:p>
          <a:p>
            <a:pPr marL="285750" indent="-285750"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tx2"/>
                </a:solidFill>
                <a:latin typeface="+mn-lt"/>
                <a:ea typeface="Calibri Light" charset="0"/>
                <a:cs typeface="Calibri Light" charset="0"/>
              </a:rPr>
              <a:t>For questions, contact: </a:t>
            </a:r>
          </a:p>
          <a:p>
            <a:pPr marL="1028700" lvl="1"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tx2"/>
                </a:solidFill>
                <a:latin typeface="+mn-lt"/>
                <a:ea typeface="Calibri Light" charset="0"/>
                <a:cs typeface="Calibri Light" charset="0"/>
              </a:rPr>
              <a:t>Mr. David Pang at (626) 458-7167 or </a:t>
            </a:r>
            <a:r>
              <a:rPr lang="en-US" altLang="en-US" sz="1800" dirty="0">
                <a:solidFill>
                  <a:schemeClr val="tx2"/>
                </a:solidFill>
                <a:latin typeface="+mn-lt"/>
                <a:ea typeface="Calibri Light" charset="0"/>
                <a:cs typeface="Calibri Light" charset="0"/>
                <a:hlinkClick r:id="rId4"/>
              </a:rPr>
              <a:t>dpang@pw.lacounty.gov</a:t>
            </a:r>
            <a:endParaRPr lang="en-US" altLang="en-US" sz="1800" dirty="0">
              <a:solidFill>
                <a:schemeClr val="tx2"/>
              </a:solidFill>
              <a:latin typeface="+mn-lt"/>
              <a:ea typeface="Calibri Light" charset="0"/>
              <a:cs typeface="Calibri Light" charset="0"/>
            </a:endParaRPr>
          </a:p>
          <a:p>
            <a:pPr marL="1028700" lvl="1"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chemeClr val="tx2"/>
                </a:solidFill>
                <a:latin typeface="+mn-lt"/>
                <a:ea typeface="Calibri Light" charset="0"/>
                <a:cs typeface="Calibri Light" charset="0"/>
              </a:rPr>
              <a:t>Mr. Danny Medina at (626) 458-4080 or </a:t>
            </a:r>
            <a:r>
              <a:rPr lang="en-US" altLang="en-US" sz="1800" dirty="0">
                <a:solidFill>
                  <a:schemeClr val="tx2"/>
                </a:solidFill>
                <a:latin typeface="+mn-lt"/>
                <a:ea typeface="Calibri Light" charset="0"/>
                <a:cs typeface="Calibri Light" charset="0"/>
                <a:hlinkClick r:id="rId5"/>
              </a:rPr>
              <a:t>dmedina@pw.lacounty.gov</a:t>
            </a:r>
            <a:endParaRPr lang="en-US" altLang="en-US" sz="1800" dirty="0">
              <a:solidFill>
                <a:schemeClr val="tx2"/>
              </a:solidFill>
              <a:latin typeface="+mn-lt"/>
              <a:ea typeface="Calibri Light" charset="0"/>
              <a:cs typeface="Calibri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095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5097</TotalTime>
  <Words>1197</Words>
  <Application>Microsoft Office PowerPoint</Application>
  <PresentationFormat>On-screen Show (16:9)</PresentationFormat>
  <Paragraphs>230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LucidaGrande</vt:lpstr>
      <vt:lpstr>Wingdings</vt:lpstr>
      <vt:lpstr>Office Theme</vt:lpstr>
      <vt:lpstr>Infrastructure LA Sustainable Waste and Recycling Management </vt:lpstr>
      <vt:lpstr>Infrastructure LA Sustainable Waste and Recycling Management </vt:lpstr>
      <vt:lpstr>PowerPoint Presentation</vt:lpstr>
      <vt:lpstr>Overview</vt:lpstr>
      <vt:lpstr>PowerPoint Presentation</vt:lpstr>
      <vt:lpstr>PowerPoint Presentation</vt:lpstr>
      <vt:lpstr>PowerPoint Presentation</vt:lpstr>
      <vt:lpstr>PowerPoint Presentation</vt:lpstr>
      <vt:lpstr>Request for Information  Survey For Organic Waste Processing Capacity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Infrastructure LA Sustainable Waste and Recycling Management </vt:lpstr>
      <vt:lpstr>Infrastructure LA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Vickie Huen</dc:creator>
  <cp:lastModifiedBy>Nam Doan</cp:lastModifiedBy>
  <cp:revision>228</cp:revision>
  <cp:lastPrinted>2017-07-19T23:41:41Z</cp:lastPrinted>
  <dcterms:created xsi:type="dcterms:W3CDTF">2017-04-27T21:38:58Z</dcterms:created>
  <dcterms:modified xsi:type="dcterms:W3CDTF">2021-03-31T14:07:52Z</dcterms:modified>
</cp:coreProperties>
</file>