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4"/>
  </p:sldMasterIdLst>
  <p:notesMasterIdLst>
    <p:notesMasterId r:id="rId8"/>
  </p:notesMasterIdLst>
  <p:sldIdLst>
    <p:sldId id="301" r:id="rId5"/>
    <p:sldId id="299" r:id="rId6"/>
    <p:sldId id="300" r:id="rId7"/>
  </p:sldIdLst>
  <p:sldSz cx="9144000" cy="5143500" type="screen16x9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79BD"/>
    <a:srgbClr val="202D3F"/>
    <a:srgbClr val="E8C54A"/>
    <a:srgbClr val="FDD03B"/>
    <a:srgbClr val="FFDD48"/>
    <a:srgbClr val="202D52"/>
    <a:srgbClr val="202D38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86456" autoAdjust="0"/>
  </p:normalViewPr>
  <p:slideViewPr>
    <p:cSldViewPr snapToGrid="0" snapToObjects="1">
      <p:cViewPr varScale="1">
        <p:scale>
          <a:sx n="104" d="100"/>
          <a:sy n="104" d="100"/>
        </p:scale>
        <p:origin x="16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1967" cy="466913"/>
          </a:xfrm>
          <a:prstGeom prst="rect">
            <a:avLst/>
          </a:prstGeom>
        </p:spPr>
        <p:txBody>
          <a:bodyPr vert="horz" lIns="93287" tIns="46643" rIns="93287" bIns="466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7" cy="466913"/>
          </a:xfrm>
          <a:prstGeom prst="rect">
            <a:avLst/>
          </a:prstGeom>
        </p:spPr>
        <p:txBody>
          <a:bodyPr vert="horz" lIns="93287" tIns="46643" rIns="93287" bIns="46643" rtlCol="0"/>
          <a:lstStyle>
            <a:lvl1pPr algn="r">
              <a:defRPr sz="1200"/>
            </a:lvl1pPr>
          </a:lstStyle>
          <a:p>
            <a:fld id="{50E856BD-ED0A-3C49-ABE0-5577E2A2DC12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3" rIns="93287" bIns="466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3" rIns="93287" bIns="466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9015"/>
            <a:ext cx="3041967" cy="466912"/>
          </a:xfrm>
          <a:prstGeom prst="rect">
            <a:avLst/>
          </a:prstGeom>
        </p:spPr>
        <p:txBody>
          <a:bodyPr vert="horz" lIns="93287" tIns="46643" rIns="93287" bIns="466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4" y="8839015"/>
            <a:ext cx="3041967" cy="466912"/>
          </a:xfrm>
          <a:prstGeom prst="rect">
            <a:avLst/>
          </a:prstGeom>
        </p:spPr>
        <p:txBody>
          <a:bodyPr vert="horz" lIns="93287" tIns="46643" rIns="93287" bIns="46643" rtlCol="0" anchor="b"/>
          <a:lstStyle>
            <a:lvl1pPr algn="r">
              <a:defRPr sz="1200"/>
            </a:lvl1pPr>
          </a:lstStyle>
          <a:p>
            <a:fld id="{F380A8FF-6083-2E4C-B178-D744D3FD0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8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0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022889"/>
            <a:ext cx="9144000" cy="1120613"/>
          </a:xfrm>
          <a:prstGeom prst="rect">
            <a:avLst/>
          </a:prstGeom>
          <a:solidFill>
            <a:srgbClr val="4379BD"/>
          </a:solidFill>
          <a:ln>
            <a:noFill/>
          </a:ln>
          <a:effectLst>
            <a:outerShdw blurRad="50800" dist="38100" dir="16200000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959258"/>
          </a:xfrm>
          <a:prstGeom prst="rect">
            <a:avLst/>
          </a:prstGeom>
          <a:solidFill>
            <a:srgbClr val="202D3F"/>
          </a:solidFill>
          <a:ln>
            <a:noFill/>
          </a:ln>
          <a:effectLst>
            <a:innerShdw blurRad="660400">
              <a:schemeClr val="tx1">
                <a:alpha val="17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571857"/>
            <a:ext cx="6858000" cy="616325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80119"/>
            <a:ext cx="6858000" cy="6884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3502" y="845978"/>
            <a:ext cx="5689036" cy="9548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38784"/>
            <a:ext cx="9144000" cy="4203293"/>
          </a:xfrm>
          <a:prstGeom prst="rect">
            <a:avLst/>
          </a:prstGeom>
          <a:gradFill flip="none" rotWithShape="1">
            <a:gsLst>
              <a:gs pos="83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1130915"/>
            <a:chOff x="0" y="0"/>
            <a:chExt cx="9144000" cy="15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77"/>
              <a:ext cx="9144000" cy="1464299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1447864"/>
              <a:ext cx="9144000" cy="60022"/>
            </a:xfrm>
            <a:prstGeom prst="rect">
              <a:avLst/>
            </a:prstGeom>
            <a:solidFill>
              <a:srgbClr val="E8C54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  <p:pic>
          <p:nvPicPr>
            <p:cNvPr id="11" name="Content Placeholder 10"/>
            <p:cNvPicPr>
              <a:picLocks noChangeAspect="1"/>
            </p:cNvPicPr>
            <p:nvPr userDrawn="1"/>
          </p:nvPicPr>
          <p:blipFill rotWithShape="1"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6" t="4959" r="15293" b="71855"/>
            <a:stretch/>
          </p:blipFill>
          <p:spPr>
            <a:xfrm>
              <a:off x="4884588" y="0"/>
              <a:ext cx="4259412" cy="146571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714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5168"/>
            <a:ext cx="7886700" cy="2817341"/>
          </a:xfrm>
        </p:spPr>
        <p:txBody>
          <a:bodyPr/>
          <a:lstStyle>
            <a:lvl1pPr marL="128588" indent="-128588">
              <a:lnSpc>
                <a:spcPct val="150000"/>
              </a:lnSpc>
              <a:buClr>
                <a:schemeClr val="accent1"/>
              </a:buClr>
              <a:buSzPct val="60000"/>
              <a:buFont typeface="LucidaGrande" charset="0"/>
              <a:buChar char="▶︎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4609070"/>
            <a:ext cx="9144000" cy="534948"/>
            <a:chOff x="0" y="6145427"/>
            <a:chExt cx="9144000" cy="7132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705600"/>
              <a:ext cx="9144000" cy="153091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890994" y="6145427"/>
              <a:ext cx="2253006" cy="710675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4542" y="4710383"/>
            <a:ext cx="1798148" cy="3017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38784"/>
            <a:ext cx="9144000" cy="4203293"/>
          </a:xfrm>
          <a:prstGeom prst="rect">
            <a:avLst/>
          </a:prstGeom>
          <a:gradFill flip="none" rotWithShape="1">
            <a:gsLst>
              <a:gs pos="83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208"/>
            <a:ext cx="9144000" cy="1130707"/>
            <a:chOff x="0" y="277"/>
            <a:chExt cx="9144000" cy="1507609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277"/>
              <a:ext cx="9144000" cy="1464299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447864"/>
              <a:ext cx="9144000" cy="60022"/>
            </a:xfrm>
            <a:prstGeom prst="rect">
              <a:avLst/>
            </a:prstGeom>
            <a:solidFill>
              <a:srgbClr val="E8C54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</p:grpSp>
      <p:pic>
        <p:nvPicPr>
          <p:cNvPr id="16" name="Content Placeholder 10"/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6" t="4959" r="15293" b="71855"/>
          <a:stretch/>
        </p:blipFill>
        <p:spPr>
          <a:xfrm>
            <a:off x="4884588" y="0"/>
            <a:ext cx="4259412" cy="1099286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714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4609070"/>
            <a:ext cx="9144000" cy="534948"/>
            <a:chOff x="0" y="6145427"/>
            <a:chExt cx="9144000" cy="713264"/>
          </a:xfrm>
        </p:grpSpPr>
        <p:sp>
          <p:nvSpPr>
            <p:cNvPr id="29" name="Rectangle 28"/>
            <p:cNvSpPr/>
            <p:nvPr userDrawn="1"/>
          </p:nvSpPr>
          <p:spPr>
            <a:xfrm>
              <a:off x="0" y="6705600"/>
              <a:ext cx="9144000" cy="153091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6890994" y="6145427"/>
              <a:ext cx="2253006" cy="710675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</p:grp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4542" y="4710383"/>
            <a:ext cx="1798148" cy="3017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rgbClr val="202D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18095" y="0"/>
            <a:ext cx="7200716" cy="514400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DE548-EA43-7D4F-BB13-68B6AB7CBFD0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8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83" r:id="rId5"/>
    <p:sldLayoutId id="2147483784" r:id="rId6"/>
    <p:sldLayoutId id="2147483785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rastructurela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3DBEF-E481-40B4-A908-BB634D15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8338"/>
            <a:ext cx="7886700" cy="71469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Infrastructure LA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Sustainable Waste and Recycling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69628-A8F9-4E4D-A081-AAE99CA66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1230"/>
            <a:ext cx="9144000" cy="297294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Clr>
                <a:srgbClr val="202D38"/>
              </a:buClr>
              <a:buSzPct val="75000"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REMINDERS</a:t>
            </a:r>
          </a:p>
          <a:p>
            <a:pPr algn="ctr">
              <a:buClr>
                <a:srgbClr val="202D38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Please mute your line during the call</a:t>
            </a:r>
          </a:p>
          <a:p>
            <a:pPr algn="ctr">
              <a:buClr>
                <a:srgbClr val="202D38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There will be a Q&amp;A session at the end of the meeting</a:t>
            </a:r>
          </a:p>
          <a:p>
            <a:pPr algn="ctr">
              <a:buClr>
                <a:srgbClr val="202D38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Use the chat feature to ask questions and comments</a:t>
            </a:r>
          </a:p>
          <a:p>
            <a:pPr algn="ctr">
              <a:buClr>
                <a:srgbClr val="202D38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You can also raise your hand during the Q&amp;A and we will call on you to unmute and share</a:t>
            </a:r>
          </a:p>
          <a:p>
            <a:pPr algn="ctr">
              <a:buClr>
                <a:srgbClr val="202D38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meeting is scheduled for one hour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2C493-6C4D-48EC-9FC9-465AC9C09287}"/>
              </a:ext>
            </a:extLst>
          </p:cNvPr>
          <p:cNvSpPr txBox="1"/>
          <p:nvPr/>
        </p:nvSpPr>
        <p:spPr>
          <a:xfrm>
            <a:off x="0" y="13478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Thank you for joining us the meeting will start in a few moments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3CE13-C6CA-42B4-9778-8F1A8D10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7497"/>
            <a:ext cx="9144000" cy="432623"/>
          </a:xfrm>
        </p:spPr>
        <p:txBody>
          <a:bodyPr>
            <a:normAutofit/>
          </a:bodyPr>
          <a:lstStyle/>
          <a:p>
            <a:pPr marL="342900" lvl="1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Challenges to Compliance and Regulatory Relief</a:t>
            </a:r>
          </a:p>
          <a:p>
            <a:pPr marL="342900" lvl="1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C1D0A-8A52-40B2-BB29-5621BA49DED7}"/>
              </a:ext>
            </a:extLst>
          </p:cNvPr>
          <p:cNvSpPr txBox="1"/>
          <p:nvPr/>
        </p:nvSpPr>
        <p:spPr>
          <a:xfrm>
            <a:off x="2062947" y="3248335"/>
            <a:ext cx="2565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Faith Conley</a:t>
            </a:r>
          </a:p>
          <a:p>
            <a:pPr marL="342900" lvl="1"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Legislative Representative</a:t>
            </a: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County of Los Angeles</a:t>
            </a:r>
          </a:p>
          <a:p>
            <a:pPr marL="342900" lvl="1" indent="0" algn="ctr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FConley@ceo.lacounty.gov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DCAE5-1E9F-48AF-90F8-00DB0C67C444}"/>
              </a:ext>
            </a:extLst>
          </p:cNvPr>
          <p:cNvSpPr txBox="1"/>
          <p:nvPr/>
        </p:nvSpPr>
        <p:spPr>
          <a:xfrm>
            <a:off x="4235221" y="3248335"/>
            <a:ext cx="25653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Kelly Astor</a:t>
            </a: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General Counsel to Los Angeles County Waste Management Association</a:t>
            </a:r>
          </a:p>
          <a:p>
            <a:pPr marL="342900" lvl="1" indent="0" algn="ctr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JKA@Astor-Kingsland.com</a:t>
            </a:r>
          </a:p>
        </p:txBody>
      </p:sp>
      <p:pic>
        <p:nvPicPr>
          <p:cNvPr id="8" name="Picture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FB5FB10-D36C-411D-B52E-346305AAA9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718376" y="1669876"/>
            <a:ext cx="1541243" cy="1541243"/>
          </a:xfrm>
          <a:prstGeom prst="rect">
            <a:avLst/>
          </a:prstGeom>
        </p:spPr>
      </p:pic>
      <p:pic>
        <p:nvPicPr>
          <p:cNvPr id="11" name="Picture 10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78956E0B-9635-4958-A164-55EB8B060C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9" t="3510" r="1202" b="26682"/>
          <a:stretch/>
        </p:blipFill>
        <p:spPr>
          <a:xfrm>
            <a:off x="4910719" y="1669876"/>
            <a:ext cx="1541242" cy="15412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1C22E9-F6EE-4DC5-8A43-8628379F6C11}"/>
              </a:ext>
            </a:extLst>
          </p:cNvPr>
          <p:cNvSpPr txBox="1"/>
          <p:nvPr/>
        </p:nvSpPr>
        <p:spPr>
          <a:xfrm>
            <a:off x="6482230" y="3211118"/>
            <a:ext cx="25653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Asgian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Department Head, </a:t>
            </a: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Solid Waste Management</a:t>
            </a: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 County Sanitation Districts</a:t>
            </a:r>
          </a:p>
          <a:p>
            <a:pPr marL="342900" lvl="1" indent="0" algn="ctr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RAsgian@lacsd.org</a:t>
            </a:r>
          </a:p>
        </p:txBody>
      </p:sp>
      <p:pic>
        <p:nvPicPr>
          <p:cNvPr id="16" name="Picture 15" descr="A person in a garden&#10;&#10;Description automatically generated">
            <a:extLst>
              <a:ext uri="{FF2B5EF4-FFF2-40B4-BE49-F238E27FC236}">
                <a16:creationId xmlns:a16="http://schemas.microsoft.com/office/drawing/2014/main" id="{4DB06DF7-4989-49D8-98FB-6C0BF41584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05" t="2961" r="17037" b="2961"/>
          <a:stretch/>
        </p:blipFill>
        <p:spPr>
          <a:xfrm rot="5400000">
            <a:off x="7103060" y="1669876"/>
            <a:ext cx="1541243" cy="1541243"/>
          </a:xfrm>
          <a:prstGeom prst="rect">
            <a:avLst/>
          </a:prstGeom>
        </p:spPr>
      </p:pic>
      <p:pic>
        <p:nvPicPr>
          <p:cNvPr id="1026" name="Picture 2" descr="Shari Afshari (@SA_LACountyDPW) | Twitter">
            <a:extLst>
              <a:ext uri="{FF2B5EF4-FFF2-40B4-BE49-F238E27FC236}">
                <a16:creationId xmlns:a16="http://schemas.microsoft.com/office/drawing/2014/main" id="{A7A7A336-4AC4-4792-8C3C-CE94A9381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034" y="1669876"/>
            <a:ext cx="1541242" cy="154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6C9332-3022-4190-883A-CB9FE8261EF8}"/>
              </a:ext>
            </a:extLst>
          </p:cNvPr>
          <p:cNvSpPr txBox="1"/>
          <p:nvPr/>
        </p:nvSpPr>
        <p:spPr>
          <a:xfrm>
            <a:off x="-233991" y="3248334"/>
            <a:ext cx="27432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Shari Afshari</a:t>
            </a: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Deputy Director</a:t>
            </a: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 County Public Works</a:t>
            </a:r>
          </a:p>
          <a:p>
            <a:pPr marL="342900" lvl="1" indent="0" algn="ctr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SAfshari@pw.lacounty.gov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16A289-A284-413D-9FB0-FDC72A24FEE5}"/>
              </a:ext>
            </a:extLst>
          </p:cNvPr>
          <p:cNvCxnSpPr/>
          <p:nvPr/>
        </p:nvCxnSpPr>
        <p:spPr>
          <a:xfrm>
            <a:off x="372193" y="4057363"/>
            <a:ext cx="18104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C06A0A-F794-48E2-A743-4506C19ED8D5}"/>
              </a:ext>
            </a:extLst>
          </p:cNvPr>
          <p:cNvCxnSpPr/>
          <p:nvPr/>
        </p:nvCxnSpPr>
        <p:spPr>
          <a:xfrm>
            <a:off x="2647471" y="4048939"/>
            <a:ext cx="18104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84FF12-A263-4DBB-9C08-69E2A355E8F6}"/>
              </a:ext>
            </a:extLst>
          </p:cNvPr>
          <p:cNvCxnSpPr/>
          <p:nvPr/>
        </p:nvCxnSpPr>
        <p:spPr>
          <a:xfrm>
            <a:off x="4797919" y="4228909"/>
            <a:ext cx="18104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5CF0D0-7B88-4E6E-B387-4FCCA1508AEA}"/>
              </a:ext>
            </a:extLst>
          </p:cNvPr>
          <p:cNvCxnSpPr>
            <a:cxnSpLocks/>
          </p:cNvCxnSpPr>
          <p:nvPr/>
        </p:nvCxnSpPr>
        <p:spPr>
          <a:xfrm>
            <a:off x="6929222" y="4207466"/>
            <a:ext cx="20217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06953E6C-B62B-4631-89CF-01ED50FF2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8338"/>
            <a:ext cx="7886700" cy="71469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Infrastructure LA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Sustainable Waste and Recycling Management </a:t>
            </a:r>
          </a:p>
        </p:txBody>
      </p:sp>
    </p:spTree>
    <p:extLst>
      <p:ext uri="{BB962C8B-B14F-4D97-AF65-F5344CB8AC3E}">
        <p14:creationId xmlns:p14="http://schemas.microsoft.com/office/powerpoint/2010/main" val="122333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3DBEF-E481-40B4-A908-BB634D15E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Infrastructure 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69628-A8F9-4E4D-A081-AAE99CA66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Thank you for joining today’s call! </a:t>
            </a:r>
          </a:p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Infrastructure LA and to sign up for email updates about future calls visit the website at: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www.infrastructurela.org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InfrastructureLA@pw.lacounty.gov</a:t>
            </a:r>
          </a:p>
          <a:p>
            <a:pPr marL="0" indent="0" algn="ctr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63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1715366F8A4F4BA9B6D646F503AED5" ma:contentTypeVersion="13" ma:contentTypeDescription="Create a new document." ma:contentTypeScope="" ma:versionID="6b245be15da1c2c2dc5b679901d21477">
  <xsd:schema xmlns:xsd="http://www.w3.org/2001/XMLSchema" xmlns:xs="http://www.w3.org/2001/XMLSchema" xmlns:p="http://schemas.microsoft.com/office/2006/metadata/properties" xmlns:ns1="http://schemas.microsoft.com/sharepoint/v3" xmlns:ns3="24a0c490-4017-439d-88a1-e007eca88446" xmlns:ns4="90807bf8-0469-4a2f-8c13-215f5ffe70ca" targetNamespace="http://schemas.microsoft.com/office/2006/metadata/properties" ma:root="true" ma:fieldsID="605d2029f03578831960cc9139d07489" ns1:_="" ns3:_="" ns4:_="">
    <xsd:import namespace="http://schemas.microsoft.com/sharepoint/v3"/>
    <xsd:import namespace="24a0c490-4017-439d-88a1-e007eca88446"/>
    <xsd:import namespace="90807bf8-0469-4a2f-8c13-215f5ffe70c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1:_ip_UnifiedCompliancePolicyProperties" minOccurs="0"/>
                <xsd:element ref="ns1:_ip_UnifiedCompliancePolicyUIActio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0c490-4017-439d-88a1-e007eca884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07bf8-0469-4a2f-8c13-215f5ffe70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58DE0EB-79D6-41D2-9B44-DEDFE7A60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BFF768-7A6E-4028-B237-A9A561B033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4a0c490-4017-439d-88a1-e007eca88446"/>
    <ds:schemaRef ds:uri="90807bf8-0469-4a2f-8c13-215f5ffe70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9C1AC8-94C0-442C-B4B1-911642DC36DD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90807bf8-0469-4a2f-8c13-215f5ffe70ca"/>
    <ds:schemaRef ds:uri="24a0c490-4017-439d-88a1-e007eca8844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5387</TotalTime>
  <Words>190</Words>
  <Application>Microsoft Office PowerPoint</Application>
  <PresentationFormat>On-screen Show (16:9)</PresentationFormat>
  <Paragraphs>35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LucidaGrande</vt:lpstr>
      <vt:lpstr>Office Theme</vt:lpstr>
      <vt:lpstr>Infrastructure LA Sustainable Waste and Recycling Management </vt:lpstr>
      <vt:lpstr>Infrastructure LA Sustainable Waste and Recycling Management </vt:lpstr>
      <vt:lpstr>Infrastructure 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Vickie Huen</dc:creator>
  <cp:lastModifiedBy>Christopher Sheppard</cp:lastModifiedBy>
  <cp:revision>244</cp:revision>
  <cp:lastPrinted>2017-07-19T23:41:41Z</cp:lastPrinted>
  <dcterms:created xsi:type="dcterms:W3CDTF">2017-04-27T21:38:58Z</dcterms:created>
  <dcterms:modified xsi:type="dcterms:W3CDTF">2020-07-16T15:01:15Z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0x0101004B1715366F8A4F4BA9B6D646F503AED5</vt:lpwstr>
  </property>
</Properties>
</file>