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  <p:sldMasterId id="2147483796" r:id="rId5"/>
  </p:sldMasterIdLst>
  <p:notesMasterIdLst>
    <p:notesMasterId r:id="rId26"/>
  </p:notesMasterIdLst>
  <p:sldIdLst>
    <p:sldId id="301" r:id="rId6"/>
    <p:sldId id="302" r:id="rId7"/>
    <p:sldId id="256" r:id="rId8"/>
    <p:sldId id="895" r:id="rId9"/>
    <p:sldId id="952" r:id="rId10"/>
    <p:sldId id="934" r:id="rId11"/>
    <p:sldId id="942" r:id="rId12"/>
    <p:sldId id="913" r:id="rId13"/>
    <p:sldId id="941" r:id="rId14"/>
    <p:sldId id="928" r:id="rId15"/>
    <p:sldId id="347" r:id="rId16"/>
    <p:sldId id="907" r:id="rId17"/>
    <p:sldId id="924" r:id="rId18"/>
    <p:sldId id="925" r:id="rId19"/>
    <p:sldId id="948" r:id="rId20"/>
    <p:sldId id="949" r:id="rId21"/>
    <p:sldId id="914" r:id="rId22"/>
    <p:sldId id="904" r:id="rId23"/>
    <p:sldId id="951" r:id="rId24"/>
    <p:sldId id="300" r:id="rId25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BD"/>
    <a:srgbClr val="202D3F"/>
    <a:srgbClr val="E8C54A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249" autoAdjust="0"/>
  </p:normalViewPr>
  <p:slideViewPr>
    <p:cSldViewPr snapToGrid="0" snapToObjects="1">
      <p:cViewPr varScale="1">
        <p:scale>
          <a:sx n="87" d="100"/>
          <a:sy n="87" d="100"/>
        </p:scale>
        <p:origin x="12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162375888341"/>
          <c:y val="0.10748132146451023"/>
          <c:w val="0.83660463923811279"/>
          <c:h val="0.7546664981584229"/>
        </c:manualLayout>
      </c:layout>
      <c:scatterChart>
        <c:scatterStyle val="lineMarker"/>
        <c:varyColors val="0"/>
        <c:ser>
          <c:idx val="2"/>
          <c:order val="0"/>
          <c:tx>
            <c:strRef>
              <c:f>'[DMS-#5985122-v1-2020-11-28_COMBINED_FOOD_WASTE_DELIVERY_REPORTS.XLSX]Delivery Log Summary'!$M$3</c:f>
              <c:strCache>
                <c:ptCount val="1"/>
                <c:pt idx="0">
                  <c:v>Total Tons Received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'[1]Delivery Log Summary'!$A$4:$A$362</c:f>
              <c:numCache>
                <c:formatCode>[$-409]d\-mmm\-yy;@</c:formatCode>
                <c:ptCount val="359"/>
                <c:pt idx="0">
                  <c:v>41678</c:v>
                </c:pt>
                <c:pt idx="1">
                  <c:v>41685</c:v>
                </c:pt>
                <c:pt idx="2">
                  <c:v>41692</c:v>
                </c:pt>
                <c:pt idx="3">
                  <c:v>41699</c:v>
                </c:pt>
                <c:pt idx="4">
                  <c:v>41706</c:v>
                </c:pt>
                <c:pt idx="5">
                  <c:v>41713</c:v>
                </c:pt>
                <c:pt idx="6">
                  <c:v>41720</c:v>
                </c:pt>
                <c:pt idx="7">
                  <c:v>41727</c:v>
                </c:pt>
                <c:pt idx="8">
                  <c:v>41734</c:v>
                </c:pt>
                <c:pt idx="9">
                  <c:v>41741</c:v>
                </c:pt>
                <c:pt idx="10">
                  <c:v>41748</c:v>
                </c:pt>
                <c:pt idx="11">
                  <c:v>41755</c:v>
                </c:pt>
                <c:pt idx="12">
                  <c:v>41762</c:v>
                </c:pt>
                <c:pt idx="13">
                  <c:v>41769</c:v>
                </c:pt>
                <c:pt idx="14">
                  <c:v>41776</c:v>
                </c:pt>
                <c:pt idx="15">
                  <c:v>41783</c:v>
                </c:pt>
                <c:pt idx="16">
                  <c:v>41790</c:v>
                </c:pt>
                <c:pt idx="17">
                  <c:v>41797</c:v>
                </c:pt>
                <c:pt idx="18">
                  <c:v>41804</c:v>
                </c:pt>
                <c:pt idx="19">
                  <c:v>41811</c:v>
                </c:pt>
                <c:pt idx="20">
                  <c:v>41818</c:v>
                </c:pt>
                <c:pt idx="21">
                  <c:v>41825</c:v>
                </c:pt>
                <c:pt idx="22">
                  <c:v>41832</c:v>
                </c:pt>
                <c:pt idx="23">
                  <c:v>41839</c:v>
                </c:pt>
                <c:pt idx="24">
                  <c:v>41846</c:v>
                </c:pt>
                <c:pt idx="25">
                  <c:v>41853</c:v>
                </c:pt>
                <c:pt idx="26">
                  <c:v>41860</c:v>
                </c:pt>
                <c:pt idx="27">
                  <c:v>41867</c:v>
                </c:pt>
                <c:pt idx="28">
                  <c:v>41874</c:v>
                </c:pt>
                <c:pt idx="29">
                  <c:v>41881</c:v>
                </c:pt>
                <c:pt idx="30">
                  <c:v>41888</c:v>
                </c:pt>
                <c:pt idx="31">
                  <c:v>41895</c:v>
                </c:pt>
                <c:pt idx="32">
                  <c:v>41902</c:v>
                </c:pt>
                <c:pt idx="33">
                  <c:v>41909</c:v>
                </c:pt>
                <c:pt idx="34">
                  <c:v>41916</c:v>
                </c:pt>
                <c:pt idx="35">
                  <c:v>41923</c:v>
                </c:pt>
                <c:pt idx="36">
                  <c:v>41930</c:v>
                </c:pt>
                <c:pt idx="37">
                  <c:v>41937</c:v>
                </c:pt>
                <c:pt idx="38">
                  <c:v>41944</c:v>
                </c:pt>
                <c:pt idx="39">
                  <c:v>41951</c:v>
                </c:pt>
                <c:pt idx="40">
                  <c:v>41958</c:v>
                </c:pt>
                <c:pt idx="41">
                  <c:v>41965</c:v>
                </c:pt>
                <c:pt idx="42">
                  <c:v>41972</c:v>
                </c:pt>
                <c:pt idx="43">
                  <c:v>41979</c:v>
                </c:pt>
                <c:pt idx="44">
                  <c:v>41986</c:v>
                </c:pt>
                <c:pt idx="45">
                  <c:v>41993</c:v>
                </c:pt>
                <c:pt idx="46">
                  <c:v>42000</c:v>
                </c:pt>
                <c:pt idx="47">
                  <c:v>42007</c:v>
                </c:pt>
                <c:pt idx="48">
                  <c:v>42014</c:v>
                </c:pt>
                <c:pt idx="49">
                  <c:v>42021</c:v>
                </c:pt>
                <c:pt idx="50">
                  <c:v>42028</c:v>
                </c:pt>
                <c:pt idx="51">
                  <c:v>42035</c:v>
                </c:pt>
                <c:pt idx="52">
                  <c:v>42042</c:v>
                </c:pt>
                <c:pt idx="53">
                  <c:v>42049</c:v>
                </c:pt>
                <c:pt idx="54">
                  <c:v>42056</c:v>
                </c:pt>
                <c:pt idx="55">
                  <c:v>42063</c:v>
                </c:pt>
                <c:pt idx="56">
                  <c:v>42070</c:v>
                </c:pt>
                <c:pt idx="57">
                  <c:v>42077</c:v>
                </c:pt>
                <c:pt idx="58">
                  <c:v>42084</c:v>
                </c:pt>
                <c:pt idx="59">
                  <c:v>42091</c:v>
                </c:pt>
                <c:pt idx="60">
                  <c:v>42098</c:v>
                </c:pt>
                <c:pt idx="61">
                  <c:v>42105</c:v>
                </c:pt>
                <c:pt idx="62">
                  <c:v>42112</c:v>
                </c:pt>
                <c:pt idx="63">
                  <c:v>42119</c:v>
                </c:pt>
                <c:pt idx="64">
                  <c:v>42126</c:v>
                </c:pt>
                <c:pt idx="65">
                  <c:v>42133</c:v>
                </c:pt>
                <c:pt idx="66">
                  <c:v>42140</c:v>
                </c:pt>
                <c:pt idx="67">
                  <c:v>42147</c:v>
                </c:pt>
                <c:pt idx="68">
                  <c:v>42154</c:v>
                </c:pt>
                <c:pt idx="69">
                  <c:v>42161</c:v>
                </c:pt>
                <c:pt idx="70">
                  <c:v>42168</c:v>
                </c:pt>
                <c:pt idx="71">
                  <c:v>42175</c:v>
                </c:pt>
                <c:pt idx="72">
                  <c:v>42182</c:v>
                </c:pt>
                <c:pt idx="73">
                  <c:v>42189</c:v>
                </c:pt>
                <c:pt idx="74">
                  <c:v>42196</c:v>
                </c:pt>
                <c:pt idx="75">
                  <c:v>42203</c:v>
                </c:pt>
                <c:pt idx="76">
                  <c:v>42210</c:v>
                </c:pt>
                <c:pt idx="77">
                  <c:v>42217</c:v>
                </c:pt>
                <c:pt idx="78">
                  <c:v>42224</c:v>
                </c:pt>
                <c:pt idx="79">
                  <c:v>42231</c:v>
                </c:pt>
                <c:pt idx="80">
                  <c:v>42238</c:v>
                </c:pt>
                <c:pt idx="81">
                  <c:v>42245</c:v>
                </c:pt>
                <c:pt idx="82">
                  <c:v>42252</c:v>
                </c:pt>
                <c:pt idx="83">
                  <c:v>42259</c:v>
                </c:pt>
                <c:pt idx="84">
                  <c:v>42266</c:v>
                </c:pt>
                <c:pt idx="85">
                  <c:v>42273</c:v>
                </c:pt>
                <c:pt idx="86">
                  <c:v>42280</c:v>
                </c:pt>
                <c:pt idx="87">
                  <c:v>42287</c:v>
                </c:pt>
                <c:pt idx="88">
                  <c:v>42294</c:v>
                </c:pt>
                <c:pt idx="89">
                  <c:v>42301</c:v>
                </c:pt>
                <c:pt idx="90">
                  <c:v>42308</c:v>
                </c:pt>
                <c:pt idx="91">
                  <c:v>42315</c:v>
                </c:pt>
                <c:pt idx="92">
                  <c:v>42322</c:v>
                </c:pt>
                <c:pt idx="93">
                  <c:v>42329</c:v>
                </c:pt>
                <c:pt idx="94">
                  <c:v>42336</c:v>
                </c:pt>
                <c:pt idx="95">
                  <c:v>42343</c:v>
                </c:pt>
                <c:pt idx="96">
                  <c:v>42350</c:v>
                </c:pt>
                <c:pt idx="97">
                  <c:v>42357</c:v>
                </c:pt>
                <c:pt idx="98">
                  <c:v>42364</c:v>
                </c:pt>
                <c:pt idx="99">
                  <c:v>42371</c:v>
                </c:pt>
                <c:pt idx="100">
                  <c:v>42378</c:v>
                </c:pt>
                <c:pt idx="101">
                  <c:v>42385</c:v>
                </c:pt>
                <c:pt idx="102">
                  <c:v>42392</c:v>
                </c:pt>
                <c:pt idx="103">
                  <c:v>42399</c:v>
                </c:pt>
                <c:pt idx="104">
                  <c:v>42406</c:v>
                </c:pt>
                <c:pt idx="105">
                  <c:v>42413</c:v>
                </c:pt>
                <c:pt idx="106">
                  <c:v>42420</c:v>
                </c:pt>
                <c:pt idx="107">
                  <c:v>42427</c:v>
                </c:pt>
                <c:pt idx="108">
                  <c:v>42434</c:v>
                </c:pt>
                <c:pt idx="109">
                  <c:v>42441</c:v>
                </c:pt>
                <c:pt idx="110">
                  <c:v>42448</c:v>
                </c:pt>
                <c:pt idx="111">
                  <c:v>42455</c:v>
                </c:pt>
                <c:pt idx="112">
                  <c:v>42462</c:v>
                </c:pt>
                <c:pt idx="113">
                  <c:v>42469</c:v>
                </c:pt>
                <c:pt idx="114">
                  <c:v>42476</c:v>
                </c:pt>
                <c:pt idx="115">
                  <c:v>42483</c:v>
                </c:pt>
                <c:pt idx="116">
                  <c:v>42490</c:v>
                </c:pt>
                <c:pt idx="117">
                  <c:v>42497</c:v>
                </c:pt>
                <c:pt idx="118">
                  <c:v>42504</c:v>
                </c:pt>
                <c:pt idx="119">
                  <c:v>42511</c:v>
                </c:pt>
                <c:pt idx="120">
                  <c:v>42518</c:v>
                </c:pt>
                <c:pt idx="121">
                  <c:v>42525</c:v>
                </c:pt>
                <c:pt idx="122">
                  <c:v>42532</c:v>
                </c:pt>
                <c:pt idx="123">
                  <c:v>42539</c:v>
                </c:pt>
                <c:pt idx="124">
                  <c:v>42546</c:v>
                </c:pt>
                <c:pt idx="125">
                  <c:v>42553</c:v>
                </c:pt>
                <c:pt idx="126">
                  <c:v>42560</c:v>
                </c:pt>
                <c:pt idx="127">
                  <c:v>42567</c:v>
                </c:pt>
                <c:pt idx="128">
                  <c:v>42574</c:v>
                </c:pt>
                <c:pt idx="129">
                  <c:v>42581</c:v>
                </c:pt>
                <c:pt idx="130">
                  <c:v>42588</c:v>
                </c:pt>
                <c:pt idx="131">
                  <c:v>42595</c:v>
                </c:pt>
                <c:pt idx="132">
                  <c:v>42602</c:v>
                </c:pt>
                <c:pt idx="133">
                  <c:v>42609</c:v>
                </c:pt>
                <c:pt idx="134">
                  <c:v>42616</c:v>
                </c:pt>
                <c:pt idx="135">
                  <c:v>42623</c:v>
                </c:pt>
                <c:pt idx="136">
                  <c:v>42630</c:v>
                </c:pt>
                <c:pt idx="137">
                  <c:v>42637</c:v>
                </c:pt>
                <c:pt idx="138">
                  <c:v>42644</c:v>
                </c:pt>
                <c:pt idx="139">
                  <c:v>42651</c:v>
                </c:pt>
                <c:pt idx="140">
                  <c:v>42658</c:v>
                </c:pt>
                <c:pt idx="141">
                  <c:v>42665</c:v>
                </c:pt>
                <c:pt idx="142">
                  <c:v>42672</c:v>
                </c:pt>
                <c:pt idx="143">
                  <c:v>42679</c:v>
                </c:pt>
                <c:pt idx="144">
                  <c:v>42686</c:v>
                </c:pt>
                <c:pt idx="145">
                  <c:v>42693</c:v>
                </c:pt>
                <c:pt idx="146">
                  <c:v>42700</c:v>
                </c:pt>
                <c:pt idx="147">
                  <c:v>42707</c:v>
                </c:pt>
                <c:pt idx="148">
                  <c:v>42714</c:v>
                </c:pt>
                <c:pt idx="149">
                  <c:v>42721</c:v>
                </c:pt>
                <c:pt idx="150">
                  <c:v>42728</c:v>
                </c:pt>
                <c:pt idx="151">
                  <c:v>42735</c:v>
                </c:pt>
                <c:pt idx="152">
                  <c:v>42742</c:v>
                </c:pt>
                <c:pt idx="153">
                  <c:v>42749</c:v>
                </c:pt>
                <c:pt idx="154">
                  <c:v>42756</c:v>
                </c:pt>
                <c:pt idx="155">
                  <c:v>42763</c:v>
                </c:pt>
                <c:pt idx="156">
                  <c:v>42770</c:v>
                </c:pt>
                <c:pt idx="157">
                  <c:v>42777</c:v>
                </c:pt>
                <c:pt idx="158">
                  <c:v>42784</c:v>
                </c:pt>
                <c:pt idx="159">
                  <c:v>42791</c:v>
                </c:pt>
                <c:pt idx="160">
                  <c:v>42798</c:v>
                </c:pt>
                <c:pt idx="161">
                  <c:v>42805</c:v>
                </c:pt>
                <c:pt idx="162">
                  <c:v>42812</c:v>
                </c:pt>
                <c:pt idx="163">
                  <c:v>42819</c:v>
                </c:pt>
                <c:pt idx="164">
                  <c:v>42826</c:v>
                </c:pt>
                <c:pt idx="165">
                  <c:v>42833</c:v>
                </c:pt>
                <c:pt idx="166">
                  <c:v>42840</c:v>
                </c:pt>
                <c:pt idx="167">
                  <c:v>42847</c:v>
                </c:pt>
                <c:pt idx="168">
                  <c:v>42854</c:v>
                </c:pt>
                <c:pt idx="169">
                  <c:v>42861</c:v>
                </c:pt>
                <c:pt idx="170">
                  <c:v>42868</c:v>
                </c:pt>
                <c:pt idx="171">
                  <c:v>42875</c:v>
                </c:pt>
                <c:pt idx="172">
                  <c:v>42882</c:v>
                </c:pt>
                <c:pt idx="173">
                  <c:v>42889</c:v>
                </c:pt>
                <c:pt idx="174">
                  <c:v>42896</c:v>
                </c:pt>
                <c:pt idx="175">
                  <c:v>42903</c:v>
                </c:pt>
                <c:pt idx="176">
                  <c:v>42910</c:v>
                </c:pt>
                <c:pt idx="177">
                  <c:v>42917</c:v>
                </c:pt>
                <c:pt idx="178">
                  <c:v>42924</c:v>
                </c:pt>
                <c:pt idx="179">
                  <c:v>42931</c:v>
                </c:pt>
                <c:pt idx="180">
                  <c:v>42938</c:v>
                </c:pt>
                <c:pt idx="181">
                  <c:v>42945</c:v>
                </c:pt>
                <c:pt idx="182">
                  <c:v>42952</c:v>
                </c:pt>
                <c:pt idx="183">
                  <c:v>42959</c:v>
                </c:pt>
                <c:pt idx="184">
                  <c:v>42966</c:v>
                </c:pt>
                <c:pt idx="185">
                  <c:v>42973</c:v>
                </c:pt>
                <c:pt idx="186">
                  <c:v>42980</c:v>
                </c:pt>
                <c:pt idx="187">
                  <c:v>42987</c:v>
                </c:pt>
                <c:pt idx="188">
                  <c:v>42994</c:v>
                </c:pt>
                <c:pt idx="189">
                  <c:v>43001</c:v>
                </c:pt>
                <c:pt idx="190">
                  <c:v>43008</c:v>
                </c:pt>
                <c:pt idx="191">
                  <c:v>43015</c:v>
                </c:pt>
                <c:pt idx="192">
                  <c:v>43022</c:v>
                </c:pt>
                <c:pt idx="193">
                  <c:v>43029</c:v>
                </c:pt>
                <c:pt idx="194">
                  <c:v>43036</c:v>
                </c:pt>
                <c:pt idx="195">
                  <c:v>43043</c:v>
                </c:pt>
                <c:pt idx="196">
                  <c:v>43050</c:v>
                </c:pt>
                <c:pt idx="197">
                  <c:v>43057</c:v>
                </c:pt>
                <c:pt idx="198">
                  <c:v>43064</c:v>
                </c:pt>
                <c:pt idx="199">
                  <c:v>43071</c:v>
                </c:pt>
                <c:pt idx="200">
                  <c:v>43078</c:v>
                </c:pt>
                <c:pt idx="201">
                  <c:v>43085</c:v>
                </c:pt>
                <c:pt idx="202">
                  <c:v>43092</c:v>
                </c:pt>
                <c:pt idx="203">
                  <c:v>43099</c:v>
                </c:pt>
                <c:pt idx="204">
                  <c:v>43106</c:v>
                </c:pt>
                <c:pt idx="205">
                  <c:v>43113</c:v>
                </c:pt>
                <c:pt idx="206">
                  <c:v>43120</c:v>
                </c:pt>
                <c:pt idx="207">
                  <c:v>43127</c:v>
                </c:pt>
                <c:pt idx="208">
                  <c:v>43134</c:v>
                </c:pt>
                <c:pt idx="209">
                  <c:v>43141</c:v>
                </c:pt>
                <c:pt idx="210">
                  <c:v>43148</c:v>
                </c:pt>
                <c:pt idx="211">
                  <c:v>43155</c:v>
                </c:pt>
                <c:pt idx="212">
                  <c:v>43162</c:v>
                </c:pt>
                <c:pt idx="213">
                  <c:v>43169</c:v>
                </c:pt>
                <c:pt idx="214">
                  <c:v>43176</c:v>
                </c:pt>
                <c:pt idx="215">
                  <c:v>43183</c:v>
                </c:pt>
                <c:pt idx="216">
                  <c:v>43190</c:v>
                </c:pt>
                <c:pt idx="217">
                  <c:v>43197</c:v>
                </c:pt>
                <c:pt idx="218">
                  <c:v>43204</c:v>
                </c:pt>
                <c:pt idx="219">
                  <c:v>43211</c:v>
                </c:pt>
                <c:pt idx="220">
                  <c:v>43218</c:v>
                </c:pt>
                <c:pt idx="221">
                  <c:v>43225</c:v>
                </c:pt>
                <c:pt idx="222">
                  <c:v>43232</c:v>
                </c:pt>
                <c:pt idx="223">
                  <c:v>43239</c:v>
                </c:pt>
                <c:pt idx="224">
                  <c:v>43246</c:v>
                </c:pt>
                <c:pt idx="225">
                  <c:v>43253</c:v>
                </c:pt>
                <c:pt idx="226">
                  <c:v>43260</c:v>
                </c:pt>
                <c:pt idx="227">
                  <c:v>43267</c:v>
                </c:pt>
                <c:pt idx="228">
                  <c:v>43274</c:v>
                </c:pt>
                <c:pt idx="229">
                  <c:v>43281</c:v>
                </c:pt>
                <c:pt idx="230">
                  <c:v>43288</c:v>
                </c:pt>
                <c:pt idx="231">
                  <c:v>43295</c:v>
                </c:pt>
                <c:pt idx="232">
                  <c:v>43302</c:v>
                </c:pt>
                <c:pt idx="233">
                  <c:v>43309</c:v>
                </c:pt>
                <c:pt idx="234">
                  <c:v>43316</c:v>
                </c:pt>
                <c:pt idx="235">
                  <c:v>43323</c:v>
                </c:pt>
                <c:pt idx="236">
                  <c:v>43330</c:v>
                </c:pt>
                <c:pt idx="237">
                  <c:v>43337</c:v>
                </c:pt>
                <c:pt idx="238">
                  <c:v>43344</c:v>
                </c:pt>
                <c:pt idx="239">
                  <c:v>43351</c:v>
                </c:pt>
                <c:pt idx="240">
                  <c:v>43358</c:v>
                </c:pt>
                <c:pt idx="241">
                  <c:v>43365</c:v>
                </c:pt>
                <c:pt idx="242">
                  <c:v>43372</c:v>
                </c:pt>
                <c:pt idx="243">
                  <c:v>43379</c:v>
                </c:pt>
                <c:pt idx="244">
                  <c:v>43386</c:v>
                </c:pt>
                <c:pt idx="245">
                  <c:v>43393</c:v>
                </c:pt>
                <c:pt idx="246">
                  <c:v>43400</c:v>
                </c:pt>
                <c:pt idx="247">
                  <c:v>43407</c:v>
                </c:pt>
                <c:pt idx="248">
                  <c:v>43414</c:v>
                </c:pt>
                <c:pt idx="249">
                  <c:v>43421</c:v>
                </c:pt>
                <c:pt idx="250">
                  <c:v>43428</c:v>
                </c:pt>
                <c:pt idx="251">
                  <c:v>43435</c:v>
                </c:pt>
                <c:pt idx="252">
                  <c:v>43442</c:v>
                </c:pt>
                <c:pt idx="253">
                  <c:v>43449</c:v>
                </c:pt>
                <c:pt idx="254">
                  <c:v>43456</c:v>
                </c:pt>
                <c:pt idx="255">
                  <c:v>43463</c:v>
                </c:pt>
                <c:pt idx="256">
                  <c:v>43470</c:v>
                </c:pt>
                <c:pt idx="257">
                  <c:v>43477</c:v>
                </c:pt>
                <c:pt idx="258">
                  <c:v>43484</c:v>
                </c:pt>
                <c:pt idx="259">
                  <c:v>43491</c:v>
                </c:pt>
                <c:pt idx="260">
                  <c:v>43498</c:v>
                </c:pt>
                <c:pt idx="261">
                  <c:v>43505</c:v>
                </c:pt>
                <c:pt idx="262">
                  <c:v>43512</c:v>
                </c:pt>
                <c:pt idx="263">
                  <c:v>43519</c:v>
                </c:pt>
                <c:pt idx="264">
                  <c:v>43526</c:v>
                </c:pt>
                <c:pt idx="265">
                  <c:v>43533</c:v>
                </c:pt>
                <c:pt idx="266">
                  <c:v>43540</c:v>
                </c:pt>
                <c:pt idx="267">
                  <c:v>43547</c:v>
                </c:pt>
                <c:pt idx="268">
                  <c:v>43554</c:v>
                </c:pt>
                <c:pt idx="269">
                  <c:v>43561</c:v>
                </c:pt>
                <c:pt idx="270">
                  <c:v>43568</c:v>
                </c:pt>
                <c:pt idx="271">
                  <c:v>43575</c:v>
                </c:pt>
                <c:pt idx="272">
                  <c:v>43582</c:v>
                </c:pt>
                <c:pt idx="273">
                  <c:v>43589</c:v>
                </c:pt>
                <c:pt idx="274">
                  <c:v>43596</c:v>
                </c:pt>
                <c:pt idx="275">
                  <c:v>43603</c:v>
                </c:pt>
                <c:pt idx="276">
                  <c:v>43610</c:v>
                </c:pt>
                <c:pt idx="277">
                  <c:v>43617</c:v>
                </c:pt>
                <c:pt idx="278">
                  <c:v>43624</c:v>
                </c:pt>
                <c:pt idx="279">
                  <c:v>43631</c:v>
                </c:pt>
                <c:pt idx="280">
                  <c:v>43638</c:v>
                </c:pt>
                <c:pt idx="281">
                  <c:v>43645</c:v>
                </c:pt>
                <c:pt idx="282">
                  <c:v>43652</c:v>
                </c:pt>
                <c:pt idx="283">
                  <c:v>43659</c:v>
                </c:pt>
                <c:pt idx="284">
                  <c:v>43666</c:v>
                </c:pt>
                <c:pt idx="285">
                  <c:v>43673</c:v>
                </c:pt>
                <c:pt idx="286">
                  <c:v>43680</c:v>
                </c:pt>
                <c:pt idx="287">
                  <c:v>43687</c:v>
                </c:pt>
                <c:pt idx="288">
                  <c:v>43694</c:v>
                </c:pt>
                <c:pt idx="289">
                  <c:v>43701</c:v>
                </c:pt>
                <c:pt idx="290">
                  <c:v>43708</c:v>
                </c:pt>
                <c:pt idx="291">
                  <c:v>43715</c:v>
                </c:pt>
                <c:pt idx="292">
                  <c:v>43722</c:v>
                </c:pt>
                <c:pt idx="293">
                  <c:v>43729</c:v>
                </c:pt>
                <c:pt idx="294">
                  <c:v>43736</c:v>
                </c:pt>
                <c:pt idx="295">
                  <c:v>43743</c:v>
                </c:pt>
                <c:pt idx="296">
                  <c:v>43750</c:v>
                </c:pt>
                <c:pt idx="297">
                  <c:v>43757</c:v>
                </c:pt>
                <c:pt idx="298">
                  <c:v>43764</c:v>
                </c:pt>
                <c:pt idx="299">
                  <c:v>43771</c:v>
                </c:pt>
                <c:pt idx="300">
                  <c:v>43778</c:v>
                </c:pt>
                <c:pt idx="301">
                  <c:v>43785</c:v>
                </c:pt>
                <c:pt idx="302">
                  <c:v>43792</c:v>
                </c:pt>
                <c:pt idx="303">
                  <c:v>43799</c:v>
                </c:pt>
                <c:pt idx="304">
                  <c:v>43806</c:v>
                </c:pt>
                <c:pt idx="305">
                  <c:v>43813</c:v>
                </c:pt>
                <c:pt idx="306">
                  <c:v>43820</c:v>
                </c:pt>
                <c:pt idx="307">
                  <c:v>43827</c:v>
                </c:pt>
                <c:pt idx="308">
                  <c:v>43834</c:v>
                </c:pt>
                <c:pt idx="309">
                  <c:v>43841</c:v>
                </c:pt>
                <c:pt idx="310">
                  <c:v>43848</c:v>
                </c:pt>
                <c:pt idx="311">
                  <c:v>43855</c:v>
                </c:pt>
                <c:pt idx="312">
                  <c:v>43862</c:v>
                </c:pt>
                <c:pt idx="313">
                  <c:v>43869</c:v>
                </c:pt>
                <c:pt idx="314">
                  <c:v>43876</c:v>
                </c:pt>
                <c:pt idx="315">
                  <c:v>43883</c:v>
                </c:pt>
                <c:pt idx="316">
                  <c:v>43890</c:v>
                </c:pt>
                <c:pt idx="317">
                  <c:v>43897</c:v>
                </c:pt>
                <c:pt idx="318">
                  <c:v>43904</c:v>
                </c:pt>
                <c:pt idx="319">
                  <c:v>43911</c:v>
                </c:pt>
                <c:pt idx="320">
                  <c:v>43918</c:v>
                </c:pt>
                <c:pt idx="321">
                  <c:v>43925</c:v>
                </c:pt>
                <c:pt idx="322">
                  <c:v>43932</c:v>
                </c:pt>
                <c:pt idx="323">
                  <c:v>43939</c:v>
                </c:pt>
                <c:pt idx="324">
                  <c:v>43946</c:v>
                </c:pt>
                <c:pt idx="325">
                  <c:v>43953</c:v>
                </c:pt>
                <c:pt idx="326">
                  <c:v>43960</c:v>
                </c:pt>
                <c:pt idx="327">
                  <c:v>43967</c:v>
                </c:pt>
                <c:pt idx="328">
                  <c:v>43974</c:v>
                </c:pt>
                <c:pt idx="329">
                  <c:v>43981</c:v>
                </c:pt>
                <c:pt idx="330">
                  <c:v>43988</c:v>
                </c:pt>
                <c:pt idx="331">
                  <c:v>43995</c:v>
                </c:pt>
                <c:pt idx="332">
                  <c:v>44002</c:v>
                </c:pt>
                <c:pt idx="333">
                  <c:v>44009</c:v>
                </c:pt>
                <c:pt idx="334">
                  <c:v>44016</c:v>
                </c:pt>
                <c:pt idx="335">
                  <c:v>44023</c:v>
                </c:pt>
                <c:pt idx="336">
                  <c:v>44030</c:v>
                </c:pt>
                <c:pt idx="337">
                  <c:v>44037</c:v>
                </c:pt>
                <c:pt idx="338">
                  <c:v>44044</c:v>
                </c:pt>
                <c:pt idx="339">
                  <c:v>44051</c:v>
                </c:pt>
                <c:pt idx="340">
                  <c:v>44058</c:v>
                </c:pt>
                <c:pt idx="341">
                  <c:v>44065</c:v>
                </c:pt>
                <c:pt idx="342">
                  <c:v>44072</c:v>
                </c:pt>
                <c:pt idx="343">
                  <c:v>44079</c:v>
                </c:pt>
                <c:pt idx="344">
                  <c:v>44086</c:v>
                </c:pt>
                <c:pt idx="345">
                  <c:v>44093</c:v>
                </c:pt>
                <c:pt idx="346">
                  <c:v>44100</c:v>
                </c:pt>
                <c:pt idx="347">
                  <c:v>44107</c:v>
                </c:pt>
                <c:pt idx="348">
                  <c:v>44114</c:v>
                </c:pt>
                <c:pt idx="349">
                  <c:v>44121</c:v>
                </c:pt>
                <c:pt idx="350">
                  <c:v>44128</c:v>
                </c:pt>
                <c:pt idx="351">
                  <c:v>44135</c:v>
                </c:pt>
                <c:pt idx="352">
                  <c:v>44142</c:v>
                </c:pt>
                <c:pt idx="353">
                  <c:v>44149</c:v>
                </c:pt>
                <c:pt idx="354">
                  <c:v>44156</c:v>
                </c:pt>
                <c:pt idx="355">
                  <c:v>44163</c:v>
                </c:pt>
              </c:numCache>
            </c:numRef>
          </c:xVal>
          <c:yVal>
            <c:numRef>
              <c:f>'[1]Delivery Log Summary'!$M$4:$M$362</c:f>
              <c:numCache>
                <c:formatCode>#,##0</c:formatCode>
                <c:ptCount val="359"/>
                <c:pt idx="0">
                  <c:v>6.5349408333333336</c:v>
                </c:pt>
                <c:pt idx="1">
                  <c:v>6.788333333333334</c:v>
                </c:pt>
                <c:pt idx="2">
                  <c:v>6.6316666666666686</c:v>
                </c:pt>
                <c:pt idx="3">
                  <c:v>9.9375</c:v>
                </c:pt>
                <c:pt idx="4">
                  <c:v>9.9600000000000009</c:v>
                </c:pt>
                <c:pt idx="5">
                  <c:v>13.173333333333332</c:v>
                </c:pt>
                <c:pt idx="6">
                  <c:v>13.194999999999999</c:v>
                </c:pt>
                <c:pt idx="7">
                  <c:v>19.580000000000002</c:v>
                </c:pt>
                <c:pt idx="8">
                  <c:v>28.578333333333337</c:v>
                </c:pt>
                <c:pt idx="9">
                  <c:v>26.508333333333336</c:v>
                </c:pt>
                <c:pt idx="10">
                  <c:v>23.043333333333337</c:v>
                </c:pt>
                <c:pt idx="11">
                  <c:v>23.561666666666667</c:v>
                </c:pt>
                <c:pt idx="12">
                  <c:v>23.069999999999997</c:v>
                </c:pt>
                <c:pt idx="13">
                  <c:v>22.623333333333335</c:v>
                </c:pt>
                <c:pt idx="14">
                  <c:v>20.935000000000002</c:v>
                </c:pt>
                <c:pt idx="15">
                  <c:v>26.140000000000004</c:v>
                </c:pt>
                <c:pt idx="16">
                  <c:v>18.486666666666668</c:v>
                </c:pt>
                <c:pt idx="17">
                  <c:v>25.433333333333334</c:v>
                </c:pt>
                <c:pt idx="18">
                  <c:v>22.405000000000001</c:v>
                </c:pt>
                <c:pt idx="19">
                  <c:v>22.415000000000003</c:v>
                </c:pt>
                <c:pt idx="20">
                  <c:v>21.968333333333334</c:v>
                </c:pt>
                <c:pt idx="21">
                  <c:v>22.281666666666666</c:v>
                </c:pt>
                <c:pt idx="22">
                  <c:v>22.538333333333327</c:v>
                </c:pt>
                <c:pt idx="23">
                  <c:v>26.075833333333339</c:v>
                </c:pt>
                <c:pt idx="24">
                  <c:v>26.191666666666674</c:v>
                </c:pt>
                <c:pt idx="25">
                  <c:v>26.41</c:v>
                </c:pt>
                <c:pt idx="26">
                  <c:v>26.558333333333334</c:v>
                </c:pt>
                <c:pt idx="27">
                  <c:v>30.320000000000004</c:v>
                </c:pt>
                <c:pt idx="28">
                  <c:v>37.858333333333341</c:v>
                </c:pt>
                <c:pt idx="29">
                  <c:v>36.50333333333333</c:v>
                </c:pt>
                <c:pt idx="30">
                  <c:v>29.406666666666663</c:v>
                </c:pt>
                <c:pt idx="31">
                  <c:v>32.666666666666664</c:v>
                </c:pt>
                <c:pt idx="32">
                  <c:v>37.871666666666663</c:v>
                </c:pt>
                <c:pt idx="33">
                  <c:v>33.736666666666665</c:v>
                </c:pt>
                <c:pt idx="34">
                  <c:v>33.156666666666659</c:v>
                </c:pt>
                <c:pt idx="35">
                  <c:v>37.658333333333331</c:v>
                </c:pt>
                <c:pt idx="36">
                  <c:v>33.72</c:v>
                </c:pt>
                <c:pt idx="37">
                  <c:v>33.653333333333336</c:v>
                </c:pt>
                <c:pt idx="38">
                  <c:v>36.976666666666667</c:v>
                </c:pt>
                <c:pt idx="39">
                  <c:v>32.073333333333331</c:v>
                </c:pt>
                <c:pt idx="40">
                  <c:v>29.743333333333336</c:v>
                </c:pt>
                <c:pt idx="41">
                  <c:v>37.588333333333331</c:v>
                </c:pt>
                <c:pt idx="42">
                  <c:v>26.12</c:v>
                </c:pt>
                <c:pt idx="43">
                  <c:v>37.754999999999995</c:v>
                </c:pt>
                <c:pt idx="44">
                  <c:v>33.524999999999999</c:v>
                </c:pt>
                <c:pt idx="45">
                  <c:v>32.301666666666669</c:v>
                </c:pt>
                <c:pt idx="46">
                  <c:v>27.05</c:v>
                </c:pt>
                <c:pt idx="47">
                  <c:v>28.371666666666673</c:v>
                </c:pt>
                <c:pt idx="48">
                  <c:v>25.62166666666667</c:v>
                </c:pt>
                <c:pt idx="49">
                  <c:v>30.251666666666669</c:v>
                </c:pt>
                <c:pt idx="50">
                  <c:v>37.636666666666663</c:v>
                </c:pt>
                <c:pt idx="51">
                  <c:v>31.191666666666663</c:v>
                </c:pt>
                <c:pt idx="52">
                  <c:v>33.703333333333326</c:v>
                </c:pt>
                <c:pt idx="53">
                  <c:v>29.086666666666662</c:v>
                </c:pt>
                <c:pt idx="54">
                  <c:v>38.345000000000006</c:v>
                </c:pt>
                <c:pt idx="55">
                  <c:v>33.743333333333332</c:v>
                </c:pt>
                <c:pt idx="56">
                  <c:v>36.840000000000011</c:v>
                </c:pt>
                <c:pt idx="57">
                  <c:v>35.738333333333337</c:v>
                </c:pt>
                <c:pt idx="58">
                  <c:v>37.086666666666666</c:v>
                </c:pt>
                <c:pt idx="59">
                  <c:v>33.945000000000007</c:v>
                </c:pt>
                <c:pt idx="60">
                  <c:v>34.196666666666665</c:v>
                </c:pt>
                <c:pt idx="61">
                  <c:v>37.506666666666675</c:v>
                </c:pt>
                <c:pt idx="62">
                  <c:v>33.014999999999993</c:v>
                </c:pt>
                <c:pt idx="63">
                  <c:v>30.424999999999997</c:v>
                </c:pt>
                <c:pt idx="64">
                  <c:v>33.323333333333331</c:v>
                </c:pt>
                <c:pt idx="65">
                  <c:v>33.12166666666667</c:v>
                </c:pt>
                <c:pt idx="66">
                  <c:v>37.426666666666655</c:v>
                </c:pt>
                <c:pt idx="67">
                  <c:v>40.143333333333331</c:v>
                </c:pt>
                <c:pt idx="68">
                  <c:v>37.748333333333328</c:v>
                </c:pt>
                <c:pt idx="69">
                  <c:v>33.89</c:v>
                </c:pt>
                <c:pt idx="70">
                  <c:v>36.885000000000005</c:v>
                </c:pt>
                <c:pt idx="71">
                  <c:v>40.201666666666675</c:v>
                </c:pt>
                <c:pt idx="72">
                  <c:v>41.201666666666668</c:v>
                </c:pt>
                <c:pt idx="73">
                  <c:v>37.723333333333329</c:v>
                </c:pt>
                <c:pt idx="74">
                  <c:v>30.909999999999997</c:v>
                </c:pt>
                <c:pt idx="75">
                  <c:v>34.923333333333339</c:v>
                </c:pt>
                <c:pt idx="76">
                  <c:v>33.298333333333339</c:v>
                </c:pt>
                <c:pt idx="77">
                  <c:v>33.923333333333332</c:v>
                </c:pt>
                <c:pt idx="78">
                  <c:v>41.264166666666661</c:v>
                </c:pt>
                <c:pt idx="79">
                  <c:v>32.628333333333337</c:v>
                </c:pt>
                <c:pt idx="80">
                  <c:v>41.118333333333332</c:v>
                </c:pt>
                <c:pt idx="81">
                  <c:v>29.081666666666674</c:v>
                </c:pt>
                <c:pt idx="82">
                  <c:v>29.679999999999996</c:v>
                </c:pt>
                <c:pt idx="83">
                  <c:v>28.905000000000001</c:v>
                </c:pt>
                <c:pt idx="84">
                  <c:v>36.536666666666662</c:v>
                </c:pt>
                <c:pt idx="85">
                  <c:v>35.001666666666665</c:v>
                </c:pt>
                <c:pt idx="86">
                  <c:v>33.46</c:v>
                </c:pt>
                <c:pt idx="87">
                  <c:v>39.201666666666675</c:v>
                </c:pt>
                <c:pt idx="88">
                  <c:v>36.655000000000001</c:v>
                </c:pt>
                <c:pt idx="89">
                  <c:v>37.480000000000011</c:v>
                </c:pt>
                <c:pt idx="90">
                  <c:v>35.288333333333341</c:v>
                </c:pt>
                <c:pt idx="91">
                  <c:v>32.068333333333335</c:v>
                </c:pt>
                <c:pt idx="92">
                  <c:v>35.796666666666674</c:v>
                </c:pt>
                <c:pt idx="93">
                  <c:v>33.991666666666667</c:v>
                </c:pt>
                <c:pt idx="94">
                  <c:v>33.396666666666668</c:v>
                </c:pt>
                <c:pt idx="95">
                  <c:v>37.168333333333337</c:v>
                </c:pt>
                <c:pt idx="96">
                  <c:v>34.791666666666664</c:v>
                </c:pt>
                <c:pt idx="97">
                  <c:v>39.986666666666657</c:v>
                </c:pt>
                <c:pt idx="98">
                  <c:v>34.981666666666669</c:v>
                </c:pt>
                <c:pt idx="99">
                  <c:v>30.398333333333337</c:v>
                </c:pt>
                <c:pt idx="100">
                  <c:v>42.818333333333335</c:v>
                </c:pt>
                <c:pt idx="101">
                  <c:v>45.846666666666671</c:v>
                </c:pt>
                <c:pt idx="102">
                  <c:v>46.620000000000005</c:v>
                </c:pt>
                <c:pt idx="103">
                  <c:v>51.921666666666674</c:v>
                </c:pt>
                <c:pt idx="104">
                  <c:v>48.839999999999996</c:v>
                </c:pt>
                <c:pt idx="105">
                  <c:v>47.663333333333355</c:v>
                </c:pt>
                <c:pt idx="106">
                  <c:v>54.500000000000007</c:v>
                </c:pt>
                <c:pt idx="107">
                  <c:v>43.43666666666666</c:v>
                </c:pt>
                <c:pt idx="108">
                  <c:v>54.221666666666657</c:v>
                </c:pt>
                <c:pt idx="109">
                  <c:v>55.773333333333333</c:v>
                </c:pt>
                <c:pt idx="110">
                  <c:v>61.68</c:v>
                </c:pt>
                <c:pt idx="111">
                  <c:v>54.143333333333338</c:v>
                </c:pt>
                <c:pt idx="112">
                  <c:v>57.910000000000018</c:v>
                </c:pt>
                <c:pt idx="113">
                  <c:v>58.735000000000007</c:v>
                </c:pt>
                <c:pt idx="114">
                  <c:v>51.71</c:v>
                </c:pt>
                <c:pt idx="115">
                  <c:v>69.716666666666654</c:v>
                </c:pt>
                <c:pt idx="116">
                  <c:v>72.723333333333329</c:v>
                </c:pt>
                <c:pt idx="117">
                  <c:v>79.512500000000003</c:v>
                </c:pt>
                <c:pt idx="118">
                  <c:v>75.083333333333329</c:v>
                </c:pt>
                <c:pt idx="119">
                  <c:v>80.308333333333323</c:v>
                </c:pt>
                <c:pt idx="120">
                  <c:v>72.38000000000001</c:v>
                </c:pt>
                <c:pt idx="121">
                  <c:v>65.068333333333328</c:v>
                </c:pt>
                <c:pt idx="122">
                  <c:v>75.86999999999999</c:v>
                </c:pt>
                <c:pt idx="123">
                  <c:v>76.323333333333338</c:v>
                </c:pt>
                <c:pt idx="124">
                  <c:v>69.501666666666665</c:v>
                </c:pt>
                <c:pt idx="125">
                  <c:v>69.298333333333332</c:v>
                </c:pt>
                <c:pt idx="126">
                  <c:v>70.515322719573319</c:v>
                </c:pt>
                <c:pt idx="127">
                  <c:v>77.050000000000026</c:v>
                </c:pt>
                <c:pt idx="128">
                  <c:v>62.61970033333332</c:v>
                </c:pt>
                <c:pt idx="129">
                  <c:v>73.666666666666671</c:v>
                </c:pt>
                <c:pt idx="130">
                  <c:v>62.130592202666662</c:v>
                </c:pt>
                <c:pt idx="131">
                  <c:v>53.531840448000004</c:v>
                </c:pt>
                <c:pt idx="132">
                  <c:v>78.119265576533337</c:v>
                </c:pt>
                <c:pt idx="133">
                  <c:v>70.771899790933347</c:v>
                </c:pt>
                <c:pt idx="134">
                  <c:v>77.879544625088016</c:v>
                </c:pt>
                <c:pt idx="135">
                  <c:v>84.326380710400002</c:v>
                </c:pt>
                <c:pt idx="136">
                  <c:v>99.432801764533323</c:v>
                </c:pt>
                <c:pt idx="137">
                  <c:v>92.656666666666652</c:v>
                </c:pt>
                <c:pt idx="138">
                  <c:v>70.985446466133354</c:v>
                </c:pt>
                <c:pt idx="139">
                  <c:v>103.13944267999999</c:v>
                </c:pt>
                <c:pt idx="140">
                  <c:v>93.265391409333333</c:v>
                </c:pt>
                <c:pt idx="141">
                  <c:v>69.638999999999996</c:v>
                </c:pt>
                <c:pt idx="142">
                  <c:v>93.55619053333335</c:v>
                </c:pt>
                <c:pt idx="143">
                  <c:v>88.892580254933321</c:v>
                </c:pt>
                <c:pt idx="144">
                  <c:v>95.430144991999967</c:v>
                </c:pt>
                <c:pt idx="145">
                  <c:v>92.630610947999983</c:v>
                </c:pt>
                <c:pt idx="146">
                  <c:v>87.746347157333318</c:v>
                </c:pt>
                <c:pt idx="147">
                  <c:v>99.416705512799993</c:v>
                </c:pt>
                <c:pt idx="148">
                  <c:v>96.283906846666653</c:v>
                </c:pt>
                <c:pt idx="149">
                  <c:v>96.560833333333349</c:v>
                </c:pt>
                <c:pt idx="150">
                  <c:v>94.444596106666651</c:v>
                </c:pt>
                <c:pt idx="151">
                  <c:v>99.699805600085327</c:v>
                </c:pt>
                <c:pt idx="152">
                  <c:v>99.399999999999977</c:v>
                </c:pt>
                <c:pt idx="153">
                  <c:v>92.646216009066677</c:v>
                </c:pt>
                <c:pt idx="154">
                  <c:v>100.60857309333333</c:v>
                </c:pt>
                <c:pt idx="155">
                  <c:v>102.25642040000001</c:v>
                </c:pt>
                <c:pt idx="156">
                  <c:v>100.83166666666664</c:v>
                </c:pt>
                <c:pt idx="157">
                  <c:v>104.99828576</c:v>
                </c:pt>
                <c:pt idx="158">
                  <c:v>110.75227589333333</c:v>
                </c:pt>
                <c:pt idx="159">
                  <c:v>95.62833333333333</c:v>
                </c:pt>
                <c:pt idx="160">
                  <c:v>110.85880133333333</c:v>
                </c:pt>
                <c:pt idx="161">
                  <c:v>105.45</c:v>
                </c:pt>
                <c:pt idx="162">
                  <c:v>110.28583333333336</c:v>
                </c:pt>
                <c:pt idx="163">
                  <c:v>107.375</c:v>
                </c:pt>
                <c:pt idx="164">
                  <c:v>105.214390528</c:v>
                </c:pt>
                <c:pt idx="165">
                  <c:v>104.49940051173333</c:v>
                </c:pt>
                <c:pt idx="166">
                  <c:v>112.59943795066665</c:v>
                </c:pt>
                <c:pt idx="167">
                  <c:v>105.00471558000002</c:v>
                </c:pt>
                <c:pt idx="168">
                  <c:v>108.86869360799999</c:v>
                </c:pt>
                <c:pt idx="169">
                  <c:v>103.91254251466665</c:v>
                </c:pt>
                <c:pt idx="170">
                  <c:v>98.033400671733318</c:v>
                </c:pt>
                <c:pt idx="171">
                  <c:v>107.36936558586667</c:v>
                </c:pt>
                <c:pt idx="172">
                  <c:v>108.45972009413332</c:v>
                </c:pt>
                <c:pt idx="173">
                  <c:v>99.63971952613332</c:v>
                </c:pt>
                <c:pt idx="174">
                  <c:v>104.64830855466668</c:v>
                </c:pt>
                <c:pt idx="175" formatCode="0">
                  <c:v>108.69583265546669</c:v>
                </c:pt>
                <c:pt idx="176" formatCode="0">
                  <c:v>95.748007347466668</c:v>
                </c:pt>
                <c:pt idx="177" formatCode="0">
                  <c:v>91.488826352800004</c:v>
                </c:pt>
                <c:pt idx="178" formatCode="0">
                  <c:v>84.344501394666679</c:v>
                </c:pt>
                <c:pt idx="179" formatCode="0">
                  <c:v>107.15787699093333</c:v>
                </c:pt>
                <c:pt idx="180" formatCode="0">
                  <c:v>96.69007390533335</c:v>
                </c:pt>
                <c:pt idx="181" formatCode="0">
                  <c:v>105.27566213599999</c:v>
                </c:pt>
                <c:pt idx="182" formatCode="0">
                  <c:v>99.128552381333364</c:v>
                </c:pt>
                <c:pt idx="183" formatCode="0">
                  <c:v>99.051474710133348</c:v>
                </c:pt>
                <c:pt idx="184" formatCode="0">
                  <c:v>92.690027239999992</c:v>
                </c:pt>
                <c:pt idx="185" formatCode="0">
                  <c:v>89.078288333333333</c:v>
                </c:pt>
                <c:pt idx="186" formatCode="0">
                  <c:v>85.480373197599988</c:v>
                </c:pt>
                <c:pt idx="187" formatCode="0">
                  <c:v>75.927083272000004</c:v>
                </c:pt>
                <c:pt idx="188" formatCode="0">
                  <c:v>84.985109562666665</c:v>
                </c:pt>
                <c:pt idx="189" formatCode="0">
                  <c:v>106.26447767040004</c:v>
                </c:pt>
                <c:pt idx="190" formatCode="0">
                  <c:v>96.740227185599991</c:v>
                </c:pt>
                <c:pt idx="191" formatCode="0">
                  <c:v>67.304559709066666</c:v>
                </c:pt>
                <c:pt idx="192" formatCode="0">
                  <c:v>69.806120298666656</c:v>
                </c:pt>
                <c:pt idx="193" formatCode="0">
                  <c:v>70.208124694933318</c:v>
                </c:pt>
                <c:pt idx="194" formatCode="0">
                  <c:v>109.59295185599997</c:v>
                </c:pt>
                <c:pt idx="195" formatCode="0">
                  <c:v>115.865774156</c:v>
                </c:pt>
                <c:pt idx="196" formatCode="0">
                  <c:v>110.93414711439999</c:v>
                </c:pt>
                <c:pt idx="197" formatCode="0">
                  <c:v>90.510434330666669</c:v>
                </c:pt>
                <c:pt idx="198" formatCode="0">
                  <c:v>108.60843355999998</c:v>
                </c:pt>
                <c:pt idx="199" formatCode="0">
                  <c:v>124.40517228373331</c:v>
                </c:pt>
                <c:pt idx="200" formatCode="0">
                  <c:v>133.41200409493331</c:v>
                </c:pt>
                <c:pt idx="201" formatCode="0">
                  <c:v>112.73970302719999</c:v>
                </c:pt>
                <c:pt idx="202" formatCode="0">
                  <c:v>115.53471492586665</c:v>
                </c:pt>
                <c:pt idx="203" formatCode="0">
                  <c:v>110.48639587093338</c:v>
                </c:pt>
                <c:pt idx="204" formatCode="0">
                  <c:v>95.537133543466652</c:v>
                </c:pt>
                <c:pt idx="205" formatCode="0">
                  <c:v>109.13668094506667</c:v>
                </c:pt>
                <c:pt idx="206" formatCode="0">
                  <c:v>139.41957357866667</c:v>
                </c:pt>
                <c:pt idx="207" formatCode="0">
                  <c:v>125.76582506666669</c:v>
                </c:pt>
                <c:pt idx="208" formatCode="0">
                  <c:v>134.51289519999995</c:v>
                </c:pt>
                <c:pt idx="209" formatCode="0">
                  <c:v>133.91786866666661</c:v>
                </c:pt>
                <c:pt idx="210" formatCode="0">
                  <c:v>104.86393559999996</c:v>
                </c:pt>
                <c:pt idx="211" formatCode="0">
                  <c:v>137.26371911658657</c:v>
                </c:pt>
                <c:pt idx="212" formatCode="0">
                  <c:v>87.415326399999969</c:v>
                </c:pt>
                <c:pt idx="213" formatCode="0">
                  <c:v>129.56733333333332</c:v>
                </c:pt>
                <c:pt idx="214" formatCode="0">
                  <c:v>116.7054034666666</c:v>
                </c:pt>
                <c:pt idx="215" formatCode="0">
                  <c:v>133.26069586666668</c:v>
                </c:pt>
                <c:pt idx="216" formatCode="0">
                  <c:v>107.64935560000002</c:v>
                </c:pt>
                <c:pt idx="217" formatCode="0">
                  <c:v>111.41544653333335</c:v>
                </c:pt>
                <c:pt idx="218" formatCode="0">
                  <c:v>114.74588560000001</c:v>
                </c:pt>
                <c:pt idx="219" formatCode="0">
                  <c:v>110.94839386666666</c:v>
                </c:pt>
                <c:pt idx="220" formatCode="0">
                  <c:v>118.07833744927538</c:v>
                </c:pt>
                <c:pt idx="221" formatCode="0">
                  <c:v>117.24134040000001</c:v>
                </c:pt>
                <c:pt idx="222" formatCode="0">
                  <c:v>96.662818133333332</c:v>
                </c:pt>
                <c:pt idx="223" formatCode="0">
                  <c:v>121.34890906666666</c:v>
                </c:pt>
                <c:pt idx="224" formatCode="0">
                  <c:v>119.48664106666669</c:v>
                </c:pt>
                <c:pt idx="225" formatCode="0">
                  <c:v>109.35690693333333</c:v>
                </c:pt>
                <c:pt idx="226" formatCode="0">
                  <c:v>141.72433906666666</c:v>
                </c:pt>
                <c:pt idx="227" formatCode="0">
                  <c:v>106.51690693333335</c:v>
                </c:pt>
                <c:pt idx="228" formatCode="0">
                  <c:v>121.0583608</c:v>
                </c:pt>
                <c:pt idx="229" formatCode="0">
                  <c:v>126.37918206666669</c:v>
                </c:pt>
                <c:pt idx="230" formatCode="0">
                  <c:v>80.425416666666678</c:v>
                </c:pt>
                <c:pt idx="231" formatCode="0">
                  <c:v>149.19800504793392</c:v>
                </c:pt>
                <c:pt idx="232" formatCode="0">
                  <c:v>175.86811296249999</c:v>
                </c:pt>
                <c:pt idx="233" formatCode="0">
                  <c:v>217.65758900416665</c:v>
                </c:pt>
                <c:pt idx="234" formatCode="0">
                  <c:v>154.35000000000002</c:v>
                </c:pt>
                <c:pt idx="235" formatCode="0">
                  <c:v>190.48544808333332</c:v>
                </c:pt>
                <c:pt idx="236" formatCode="0">
                  <c:v>140.61281653333333</c:v>
                </c:pt>
                <c:pt idx="237" formatCode="0">
                  <c:v>170.5767247458333</c:v>
                </c:pt>
                <c:pt idx="238" formatCode="0">
                  <c:v>165.9746026083333</c:v>
                </c:pt>
                <c:pt idx="239" formatCode="0">
                  <c:v>126.81778493750001</c:v>
                </c:pt>
                <c:pt idx="240" formatCode="0">
                  <c:v>166.65179731666669</c:v>
                </c:pt>
                <c:pt idx="241" formatCode="0">
                  <c:v>176.27473180833334</c:v>
                </c:pt>
                <c:pt idx="242" formatCode="0">
                  <c:v>166.36197842083331</c:v>
                </c:pt>
                <c:pt idx="243" formatCode="0">
                  <c:v>167.05919271250002</c:v>
                </c:pt>
                <c:pt idx="244" formatCode="0">
                  <c:v>162.20939265000001</c:v>
                </c:pt>
                <c:pt idx="245" formatCode="0">
                  <c:v>143.02217623749999</c:v>
                </c:pt>
                <c:pt idx="246" formatCode="0">
                  <c:v>144.04624870734463</c:v>
                </c:pt>
                <c:pt idx="247" formatCode="0">
                  <c:v>114.01944830056496</c:v>
                </c:pt>
                <c:pt idx="248" formatCode="0">
                  <c:v>115.86871484067797</c:v>
                </c:pt>
                <c:pt idx="249" formatCode="0">
                  <c:v>131.27438890621471</c:v>
                </c:pt>
                <c:pt idx="250" formatCode="0">
                  <c:v>146.48214255593217</c:v>
                </c:pt>
                <c:pt idx="251" formatCode="0">
                  <c:v>162.61439667570622</c:v>
                </c:pt>
                <c:pt idx="252" formatCode="0">
                  <c:v>166.20155439322033</c:v>
                </c:pt>
                <c:pt idx="253" formatCode="0">
                  <c:v>168.24883497627121</c:v>
                </c:pt>
                <c:pt idx="254" formatCode="0">
                  <c:v>181.125</c:v>
                </c:pt>
                <c:pt idx="255" formatCode="0">
                  <c:v>114.97500000000002</c:v>
                </c:pt>
                <c:pt idx="256" formatCode="0">
                  <c:v>143.32499999999999</c:v>
                </c:pt>
                <c:pt idx="257" formatCode="0">
                  <c:v>126</c:v>
                </c:pt>
                <c:pt idx="258" formatCode="0">
                  <c:v>155.92500000000001</c:v>
                </c:pt>
                <c:pt idx="259" formatCode="0">
                  <c:v>160.65000000000003</c:v>
                </c:pt>
                <c:pt idx="260" formatCode="0">
                  <c:v>146.47500000000002</c:v>
                </c:pt>
                <c:pt idx="261" formatCode="0">
                  <c:v>160.65</c:v>
                </c:pt>
                <c:pt idx="262" formatCode="0">
                  <c:v>157.5</c:v>
                </c:pt>
                <c:pt idx="263" formatCode="0">
                  <c:v>137.02499999999998</c:v>
                </c:pt>
                <c:pt idx="264" formatCode="0">
                  <c:v>192.14999999999998</c:v>
                </c:pt>
                <c:pt idx="265" formatCode="0">
                  <c:v>184.27500000000001</c:v>
                </c:pt>
                <c:pt idx="266" formatCode="0">
                  <c:v>176.4</c:v>
                </c:pt>
                <c:pt idx="267" formatCode="0">
                  <c:v>184.27500000000003</c:v>
                </c:pt>
                <c:pt idx="268" formatCode="0">
                  <c:v>171.67500000000001</c:v>
                </c:pt>
                <c:pt idx="269" formatCode="0">
                  <c:v>176.4</c:v>
                </c:pt>
                <c:pt idx="270" formatCode="0">
                  <c:v>168.52500000000003</c:v>
                </c:pt>
                <c:pt idx="271" formatCode="0">
                  <c:v>179.55</c:v>
                </c:pt>
                <c:pt idx="272" formatCode="0">
                  <c:v>148.05000000000001</c:v>
                </c:pt>
                <c:pt idx="273" formatCode="0">
                  <c:v>166.95000000000005</c:v>
                </c:pt>
                <c:pt idx="274" formatCode="0">
                  <c:v>190.57500000000005</c:v>
                </c:pt>
                <c:pt idx="275" formatCode="0">
                  <c:v>223.65</c:v>
                </c:pt>
                <c:pt idx="276" formatCode="0">
                  <c:v>113.4</c:v>
                </c:pt>
                <c:pt idx="277" formatCode="0">
                  <c:v>171.67500000000001</c:v>
                </c:pt>
                <c:pt idx="278" formatCode="0">
                  <c:v>233.1</c:v>
                </c:pt>
                <c:pt idx="279" formatCode="0">
                  <c:v>212.62500000000003</c:v>
                </c:pt>
                <c:pt idx="280" formatCode="0">
                  <c:v>212.62500000000003</c:v>
                </c:pt>
                <c:pt idx="281" formatCode="0">
                  <c:v>239.39999999999998</c:v>
                </c:pt>
                <c:pt idx="282" formatCode="0">
                  <c:v>200.02500000000003</c:v>
                </c:pt>
                <c:pt idx="283" formatCode="0">
                  <c:v>250.42500000000004</c:v>
                </c:pt>
                <c:pt idx="284" formatCode="0">
                  <c:v>240.97500000000002</c:v>
                </c:pt>
                <c:pt idx="285" formatCode="0">
                  <c:v>255.15000000000003</c:v>
                </c:pt>
                <c:pt idx="286" formatCode="0">
                  <c:v>237.82499999999999</c:v>
                </c:pt>
                <c:pt idx="287" formatCode="0">
                  <c:v>234.67500000000001</c:v>
                </c:pt>
                <c:pt idx="288" formatCode="0">
                  <c:v>214.20000000000002</c:v>
                </c:pt>
                <c:pt idx="289" formatCode="0">
                  <c:v>233.10000000000002</c:v>
                </c:pt>
                <c:pt idx="290" formatCode="0">
                  <c:v>218.92500000000001</c:v>
                </c:pt>
                <c:pt idx="291" formatCode="0">
                  <c:v>189</c:v>
                </c:pt>
                <c:pt idx="292" formatCode="0">
                  <c:v>247.27500000000001</c:v>
                </c:pt>
                <c:pt idx="293" formatCode="0">
                  <c:v>267.75</c:v>
                </c:pt>
                <c:pt idx="294" formatCode="0">
                  <c:v>275.625</c:v>
                </c:pt>
                <c:pt idx="295" formatCode="0">
                  <c:v>270.90000000000003</c:v>
                </c:pt>
                <c:pt idx="296" formatCode="0">
                  <c:v>288.22500000000002</c:v>
                </c:pt>
                <c:pt idx="297" formatCode="0">
                  <c:v>299.25</c:v>
                </c:pt>
                <c:pt idx="298" formatCode="0">
                  <c:v>267.75</c:v>
                </c:pt>
                <c:pt idx="299" formatCode="0">
                  <c:v>285.07499999999999</c:v>
                </c:pt>
                <c:pt idx="300" formatCode="0">
                  <c:v>264.60000000000002</c:v>
                </c:pt>
                <c:pt idx="301" formatCode="0">
                  <c:v>264.60000000000002</c:v>
                </c:pt>
                <c:pt idx="302" formatCode="0">
                  <c:v>283.5</c:v>
                </c:pt>
                <c:pt idx="303" formatCode="0">
                  <c:v>223.65000000000003</c:v>
                </c:pt>
                <c:pt idx="304" formatCode="0">
                  <c:v>291</c:v>
                </c:pt>
                <c:pt idx="305" formatCode="0">
                  <c:v>294</c:v>
                </c:pt>
                <c:pt idx="306" formatCode="0">
                  <c:v>283</c:v>
                </c:pt>
                <c:pt idx="307" formatCode="0">
                  <c:v>254</c:v>
                </c:pt>
                <c:pt idx="308" formatCode="0">
                  <c:v>307</c:v>
                </c:pt>
                <c:pt idx="309" formatCode="0">
                  <c:v>312</c:v>
                </c:pt>
                <c:pt idx="310" formatCode="0">
                  <c:v>305</c:v>
                </c:pt>
                <c:pt idx="311" formatCode="0">
                  <c:v>303</c:v>
                </c:pt>
                <c:pt idx="312" formatCode="0">
                  <c:v>335</c:v>
                </c:pt>
                <c:pt idx="313" formatCode="0">
                  <c:v>296</c:v>
                </c:pt>
                <c:pt idx="314" formatCode="0">
                  <c:v>359</c:v>
                </c:pt>
                <c:pt idx="315" formatCode="0">
                  <c:v>364</c:v>
                </c:pt>
                <c:pt idx="316" formatCode="0">
                  <c:v>353</c:v>
                </c:pt>
                <c:pt idx="317" formatCode="0">
                  <c:v>307</c:v>
                </c:pt>
                <c:pt idx="318" formatCode="0">
                  <c:v>341</c:v>
                </c:pt>
                <c:pt idx="319" formatCode="0">
                  <c:v>334</c:v>
                </c:pt>
                <c:pt idx="320" formatCode="0">
                  <c:v>239</c:v>
                </c:pt>
                <c:pt idx="321" formatCode="0">
                  <c:v>289</c:v>
                </c:pt>
                <c:pt idx="322" formatCode="0">
                  <c:v>277</c:v>
                </c:pt>
                <c:pt idx="323" formatCode="0">
                  <c:v>238</c:v>
                </c:pt>
                <c:pt idx="324" formatCode="0">
                  <c:v>266</c:v>
                </c:pt>
                <c:pt idx="325" formatCode="0">
                  <c:v>230</c:v>
                </c:pt>
                <c:pt idx="326" formatCode="0">
                  <c:v>245</c:v>
                </c:pt>
                <c:pt idx="327" formatCode="0">
                  <c:v>261</c:v>
                </c:pt>
                <c:pt idx="328" formatCode="0">
                  <c:v>267</c:v>
                </c:pt>
                <c:pt idx="329" formatCode="0">
                  <c:v>264</c:v>
                </c:pt>
                <c:pt idx="330" formatCode="0">
                  <c:v>267</c:v>
                </c:pt>
                <c:pt idx="331" formatCode="0">
                  <c:v>253</c:v>
                </c:pt>
                <c:pt idx="332" formatCode="0">
                  <c:v>232</c:v>
                </c:pt>
                <c:pt idx="333" formatCode="0">
                  <c:v>264</c:v>
                </c:pt>
                <c:pt idx="334" formatCode="0">
                  <c:v>290</c:v>
                </c:pt>
                <c:pt idx="335" formatCode="0">
                  <c:v>295</c:v>
                </c:pt>
                <c:pt idx="336" formatCode="0">
                  <c:v>263</c:v>
                </c:pt>
                <c:pt idx="337" formatCode="0">
                  <c:v>232</c:v>
                </c:pt>
                <c:pt idx="338" formatCode="0">
                  <c:v>263</c:v>
                </c:pt>
                <c:pt idx="339" formatCode="0">
                  <c:v>245</c:v>
                </c:pt>
                <c:pt idx="340" formatCode="0">
                  <c:v>295</c:v>
                </c:pt>
                <c:pt idx="341" formatCode="0">
                  <c:v>265</c:v>
                </c:pt>
                <c:pt idx="342" formatCode="0">
                  <c:v>316</c:v>
                </c:pt>
                <c:pt idx="343" formatCode="0">
                  <c:v>295</c:v>
                </c:pt>
                <c:pt idx="344" formatCode="0">
                  <c:v>362</c:v>
                </c:pt>
                <c:pt idx="345" formatCode="0">
                  <c:v>329</c:v>
                </c:pt>
                <c:pt idx="346" formatCode="0">
                  <c:v>334</c:v>
                </c:pt>
                <c:pt idx="347" formatCode="0">
                  <c:v>336</c:v>
                </c:pt>
                <c:pt idx="348" formatCode="0">
                  <c:v>297</c:v>
                </c:pt>
                <c:pt idx="349" formatCode="0">
                  <c:v>311</c:v>
                </c:pt>
                <c:pt idx="350" formatCode="0">
                  <c:v>278</c:v>
                </c:pt>
                <c:pt idx="351" formatCode="0">
                  <c:v>259</c:v>
                </c:pt>
                <c:pt idx="352" formatCode="0">
                  <c:v>259</c:v>
                </c:pt>
                <c:pt idx="353" formatCode="0">
                  <c:v>252</c:v>
                </c:pt>
                <c:pt idx="354" formatCode="0">
                  <c:v>246</c:v>
                </c:pt>
                <c:pt idx="355" formatCode="0">
                  <c:v>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B0-4967-8C6C-35EC0867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01440"/>
        <c:axId val="325102976"/>
      </c:scatterChart>
      <c:valAx>
        <c:axId val="325101440"/>
        <c:scaling>
          <c:orientation val="minMax"/>
          <c:max val="44196"/>
          <c:min val="41665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1600" b="0" i="0" baseline="0"/>
            </a:pPr>
            <a:endParaRPr lang="en-US"/>
          </a:p>
        </c:txPr>
        <c:crossAx val="325102976"/>
        <c:crosses val="autoZero"/>
        <c:crossBetween val="midCat"/>
        <c:majorUnit val="91"/>
        <c:minorUnit val="7"/>
      </c:valAx>
      <c:valAx>
        <c:axId val="325102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aseline="0">
                    <a:latin typeface="Calibri" panose="020F0502020204030204" pitchFamily="34" charset="0"/>
                  </a:defRPr>
                </a:pPr>
                <a:r>
                  <a:rPr lang="en-US" sz="2800" baseline="0">
                    <a:latin typeface="Calibri" panose="020F0502020204030204" pitchFamily="34" charset="0"/>
                  </a:rPr>
                  <a:t>Tons per Day Received</a:t>
                </a:r>
              </a:p>
            </c:rich>
          </c:tx>
          <c:layout>
            <c:manualLayout>
              <c:xMode val="edge"/>
              <c:yMode val="edge"/>
              <c:x val="1.8616026192495697E-2"/>
              <c:y val="0.244489429730374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25101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3" rIns="93287" bIns="466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1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6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7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7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B277CDF-BEC6-4247-9FA6-90754DE66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537" indent="-292797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604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6780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752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340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9294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5181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106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57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2EE7E-92F1-A147-930D-0124CE9941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7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2E841E7-0335-4F40-ABAA-B4BD937B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0"/>
            <a:ext cx="3615549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93" tIns="47096" rIns="94193" bIns="47096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730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30213D-E94D-514D-BE55-4BD35A13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9072061"/>
            <a:ext cx="3615549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51" tIns="49004" rIns="99751" bIns="49004" anchor="b"/>
          <a:lstStyle>
            <a:lvl1pPr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82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</a:t>
            </a:r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C8EDEB06-D8E1-0946-86CA-B2F2E3CC2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72061"/>
            <a:ext cx="3613927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93" tIns="47096" rIns="94193" bIns="47096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730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C260C17B-BC3B-6F4E-A22E-5349DA70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13927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93" tIns="47096" rIns="94193" bIns="47096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730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id="{BF6A27CF-4B5D-4D4C-889A-30A113076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719138"/>
            <a:ext cx="6362700" cy="3579812"/>
          </a:xfrm>
          <a:ln cap="flat"/>
        </p:spPr>
      </p:sp>
      <p:sp>
        <p:nvSpPr>
          <p:cNvPr id="54280" name="Rectangle 7">
            <a:extLst>
              <a:ext uri="{FF2B5EF4-FFF2-40B4-BE49-F238E27FC236}">
                <a16:creationId xmlns:a16="http://schemas.microsoft.com/office/drawing/2014/main" id="{D18B55D9-6595-4D4E-BACD-E48722C05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340" y="4535224"/>
            <a:ext cx="5332448" cy="4289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51" tIns="49004" rIns="99751" bIns="49004"/>
          <a:lstStyle/>
          <a:p>
            <a:pPr defTabSz="907509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4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0A1F5E4F-1581-684A-9542-0708BBCCD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2DE4478-0C8D-9D44-96A7-6620BB0C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1F5B7F5-44AD-E443-A0E0-40D23D793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55" indent="-294415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7658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8399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9138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5025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0911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798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2685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57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387D8-9A73-9C42-B840-644107BDFAD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7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1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5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48E785-0E2B-224C-BEA7-C741FE285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537" indent="-292797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6041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6780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5903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1789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7676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3563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9450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60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26281-5A20-7841-8B48-E9B063582A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603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3857B6E-F703-A548-95C1-D64F9F884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6B77D91-47A9-384F-A6C7-3A6A9E3F5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553" y="4436772"/>
            <a:ext cx="5329202" cy="4293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49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48E785-0E2B-224C-BEA7-C741FE285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537" indent="-292797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6041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6780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5903" indent="-232943" defTabSz="9560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1789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7676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3563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9450" indent="-232943" defTabSz="95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60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26281-5A20-7841-8B48-E9B063582A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603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3857B6E-F703-A548-95C1-D64F9F884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6B77D91-47A9-384F-A6C7-3A6A9E3F5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553" y="4436772"/>
            <a:ext cx="5329202" cy="4293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94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F8E330A-C402-5149-874B-1EE6DC2ED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537" indent="-292797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604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6780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752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340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9294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5181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106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57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447A2-58FC-2B40-A057-F013BB1C2A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7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BB3A51-97BA-924F-A2FF-719D97004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0"/>
            <a:ext cx="3615549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D627ABB-2847-6F44-921B-8571BDB1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9072061"/>
            <a:ext cx="3615549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66" tIns="49011" rIns="99766" bIns="49011" anchor="b"/>
          <a:lstStyle>
            <a:lvl1pPr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82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5BFDA4B3-405D-9C4F-BC6A-50A0F190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72061"/>
            <a:ext cx="3613927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C6C46699-5109-4843-88F4-FE631420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13927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B37828BE-2491-C44F-A75A-513B6FC59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719138"/>
            <a:ext cx="6362700" cy="3579812"/>
          </a:xfrm>
          <a:ln w="12700" cap="flat"/>
        </p:spPr>
      </p:sp>
      <p:sp>
        <p:nvSpPr>
          <p:cNvPr id="29704" name="Rectangle 7">
            <a:extLst>
              <a:ext uri="{FF2B5EF4-FFF2-40B4-BE49-F238E27FC236}">
                <a16:creationId xmlns:a16="http://schemas.microsoft.com/office/drawing/2014/main" id="{EDF2089F-6C2B-6942-A617-F132C36E4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340" y="4535224"/>
            <a:ext cx="5332448" cy="428990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66" tIns="49011" rIns="99766" bIns="49011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4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2769A70-7941-5A48-ADF6-992E4C089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5AE95B8-EDBA-FC4B-84A2-04961A1B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C7E0951-79B0-CB42-A0EA-1193FDE83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55" indent="-294415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7658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8399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9138" indent="-234562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5025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0911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798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2685" indent="-234562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57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8DF5D-4958-7946-9106-4988D507C9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7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60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CA568CC-BCE0-7A4B-A7B6-813DE864E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537" indent="-292797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604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6780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7521" indent="-232943" defTabSz="9657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340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9294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5181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1068" indent="-232943" defTabSz="965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57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68BC-094E-3247-B75C-22669C24886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7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60A0E03-34BA-B446-81E6-EEB5BAD8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0"/>
            <a:ext cx="3615549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A051EE6-032E-774F-9EEB-149827BD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61" y="9072061"/>
            <a:ext cx="3615549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66" tIns="49011" rIns="99766" bIns="49011" anchor="b"/>
          <a:lstStyle>
            <a:lvl1pPr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2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82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2426CD98-CD92-164C-899B-20534775D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72061"/>
            <a:ext cx="3613927" cy="4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Rectangle 5">
            <a:extLst>
              <a:ext uri="{FF2B5EF4-FFF2-40B4-BE49-F238E27FC236}">
                <a16:creationId xmlns:a16="http://schemas.microsoft.com/office/drawing/2014/main" id="{578ED137-1372-EE47-8163-EB6E79DE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13927" cy="4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08" tIns="47103" rIns="94208" bIns="471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F9C39845-F402-E94C-9BEF-84334711E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719138"/>
            <a:ext cx="6362700" cy="3579812"/>
          </a:xfrm>
          <a:ln w="12700" cap="flat"/>
        </p:spPr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1D03FAEC-53A9-E143-8337-C1A04536A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340" y="4535224"/>
            <a:ext cx="5332448" cy="428990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66" tIns="49011" rIns="99766" bIns="49011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6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6EF23-1C5D-CA4D-94D2-4E9C763B2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0FD22-E426-4265-9B78-F66E2A63FB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2889"/>
            <a:ext cx="9144000" cy="1120613"/>
          </a:xfrm>
          <a:prstGeom prst="rect">
            <a:avLst/>
          </a:prstGeom>
          <a:solidFill>
            <a:srgbClr val="4379BD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959258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1857"/>
            <a:ext cx="6858000" cy="616325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0119"/>
            <a:ext cx="6858000" cy="688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502" y="845978"/>
            <a:ext cx="5689036" cy="954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F52A6B-24D9-DA46-88DB-F5AD4A840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E6B4D-786F-DC42-814D-A72DA2E6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431" y="1087361"/>
            <a:ext cx="5256899" cy="1961669"/>
          </a:xfrm>
        </p:spPr>
        <p:txBody>
          <a:bodyPr anchor="ctr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91F71-A9ED-484E-BDAC-097A03AAA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430" y="3966519"/>
            <a:ext cx="4379570" cy="97576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Name and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5819B-B9CF-E94B-8CA6-1DE39BA51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31" y="201216"/>
            <a:ext cx="2740679" cy="74407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B7D6D1-F8AA-C74D-8E97-2ACCB11BB2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882" y="3049191"/>
            <a:ext cx="4379119" cy="8334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0368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98F-B959-6844-B7C2-FB8214A4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1ACC-A0D7-BE49-B973-AB933982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87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0E06-3A76-C74D-9906-6C21E88F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C547-DC80-8041-B394-F596F1033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09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EFBB-4B9C-574F-B0BB-8551F8C2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FAB3-2795-364C-B4A8-36AA6FDC0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535" y="1200151"/>
            <a:ext cx="4112315" cy="3432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573A9A-18AC-3441-906B-D1F4CF41C9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1270" y="1200150"/>
            <a:ext cx="4112419" cy="34325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82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A339-12A5-F14F-B003-B4A348D4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A0607-F272-F948-B1D7-25DE633A5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9B57C-593F-734F-BDE1-C9529B23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76097-2EA0-C448-BBE1-17BE548A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0BE2E-A797-9846-9DD1-95B102B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04EF5-84F8-FF42-9E70-A1112EAF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4D854-69BC-8A4E-8281-B5EC160E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6F55CB-9ED9-2842-817A-7001F797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9" y="154575"/>
            <a:ext cx="8976523" cy="692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05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3CE0-BDAA-9147-8E94-97F8A7AD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1B4A-D605-BD44-9C30-56D81E92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EFCC8-A4FD-3141-800D-96581A50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12B77-6749-7742-9B55-DBD9224B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F4B7F-AAB5-6347-B3F8-224D1BB8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1C504-DF3C-AF4D-95B7-CCA13D1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BFE1-6131-EB41-9037-6F01B426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8B1E3-DC19-8349-9B9C-0D711C008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74414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D7BAA-57C0-D44D-92F0-AF0D5BCED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6BA6B-2A5F-0744-A21A-08B23125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6ABE1-D716-2841-B1DD-0F918A47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77CD-1BD2-3447-BDE9-416C89B2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D428-BA10-6B43-904F-3F6A2C0C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2" y="102394"/>
            <a:ext cx="2987916" cy="4938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82791-6778-0E4C-BC61-23998A080B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3802" y="102394"/>
            <a:ext cx="5815013" cy="49387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70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30915"/>
            <a:chOff x="0" y="0"/>
            <a:chExt cx="9144000" cy="15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pic>
          <p:nvPicPr>
            <p:cNvPr id="11" name="Content Placeholder 10"/>
            <p:cNvPicPr>
              <a:picLocks noChangeAspect="1"/>
            </p:cNvPicPr>
            <p:nvPr userDrawn="1"/>
          </p:nvPicPr>
          <p:blipFill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86" t="4959" r="15293" b="71855"/>
            <a:stretch/>
          </p:blipFill>
          <p:spPr>
            <a:xfrm>
              <a:off x="4884588" y="0"/>
              <a:ext cx="4259412" cy="14657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2817341"/>
          </a:xfrm>
        </p:spPr>
        <p:txBody>
          <a:bodyPr/>
          <a:lstStyle>
            <a:lvl1pPr marL="128588" indent="-128588">
              <a:lnSpc>
                <a:spcPct val="150000"/>
              </a:lnSpc>
              <a:buClr>
                <a:schemeClr val="accent1"/>
              </a:buClr>
              <a:buSzPct val="60000"/>
              <a:buFont typeface="LucidaGrande" charset="0"/>
              <a:buChar char="▶︎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4089-1ACE-E242-BF1B-01F7B20799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14902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8B35F7-81EB-5A4D-B1A1-B2A4A99C70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034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552940-7A53-2641-99D1-D830BB96BD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51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4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F52A6B-24D9-DA46-88DB-F5AD4A840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E6B4D-786F-DC42-814D-A72DA2E6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431" y="1087361"/>
            <a:ext cx="5256899" cy="974108"/>
          </a:xfrm>
        </p:spPr>
        <p:txBody>
          <a:bodyPr anchor="ctr"/>
          <a:lstStyle>
            <a:lvl1pPr algn="l">
              <a:defRPr sz="45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5819B-B9CF-E94B-8CA6-1DE39BA51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31" y="201216"/>
            <a:ext cx="2740679" cy="744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9349F-1F05-984F-BCFC-9436AA42AE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45" y="4599422"/>
            <a:ext cx="370230" cy="37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2ACEF-89D0-EF4F-8BFF-531E2EA3B5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7" y="4599422"/>
            <a:ext cx="370230" cy="370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1A711A-49FA-FA45-A0F8-4C6E132717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689" y="4599422"/>
            <a:ext cx="370230" cy="37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CD480-48D1-F042-B386-421827B7B3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3" y="4599422"/>
            <a:ext cx="370230" cy="3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573862-C088-EF41-AB23-32BD1DB1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10DCFB-E1BA-6440-9285-EE347CF4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A90A1A-C33D-4E46-92CE-0E9A0156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monitor, phone, parked, sign&#10;&#10;Description automatically generated">
            <a:extLst>
              <a:ext uri="{FF2B5EF4-FFF2-40B4-BE49-F238E27FC236}">
                <a16:creationId xmlns:a16="http://schemas.microsoft.com/office/drawing/2014/main" id="{2D243347-B51E-104D-96C8-C3FC6170A6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6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SD Service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573862-C088-EF41-AB23-32BD1DB1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10DCFB-E1BA-6440-9285-EE347CF4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A90A1A-C33D-4E46-92CE-0E9A0156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432B6-1689-524D-9EFF-649860B18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42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SD Wastewater 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91990-9C81-7E44-B612-8F0B45FC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C3798-8AE6-4241-B1EB-EA7EA7E7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C0863-4290-974D-BA4E-99F9100B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2C936-B4CB-1B46-AC5C-67B1141C6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SD Solid Waste 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52E64-9F34-CE4E-89F2-C1D833C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0F6BF-5CBA-494F-8D29-C4C3E1A6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C7D56-4197-CB4E-967D-B293CD8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DE6AA-7CC1-ED4C-80D3-C34593EF3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4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B7E9D-2A58-4644-8AF7-56297CD35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C5C2C-27AA-E84B-A0B8-0B9C7E912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F3CCBB-B619-F54B-AB04-3CC38B375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角ゴ Pro W3" pitchFamily="-96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4948"/>
      </p:ext>
    </p:extLst>
  </p:cSld>
  <p:clrMapOvr>
    <a:masterClrMapping/>
  </p:clrMapOvr>
  <p:transition spd="slow" advClick="0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25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4" y="1200155"/>
            <a:ext cx="3794760" cy="3394472"/>
          </a:xfrm>
        </p:spPr>
        <p:txBody>
          <a:bodyPr/>
          <a:lstStyle>
            <a:lvl1pPr marL="192876" indent="-192876">
              <a:buFont typeface="Wingdings" pitchFamily="2" charset="2"/>
              <a:buChar char="l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25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13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13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200155"/>
            <a:ext cx="3794760" cy="3394472"/>
          </a:xfrm>
        </p:spPr>
        <p:txBody>
          <a:bodyPr/>
          <a:lstStyle>
            <a:lvl1pPr marL="192876" indent="-192876">
              <a:buFont typeface="Wingdings" pitchFamily="2" charset="2"/>
              <a:buChar char="l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25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13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13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E7277F7-0970-471C-B811-3E83EA46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8"/>
            <a:ext cx="9144000" cy="1130707"/>
            <a:chOff x="0" y="277"/>
            <a:chExt cx="9144000" cy="150760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16" name="Content Placeholder 10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6" t="4959" r="15293" b="71855"/>
          <a:stretch/>
        </p:blipFill>
        <p:spPr>
          <a:xfrm>
            <a:off x="4884588" y="0"/>
            <a:ext cx="4259412" cy="10992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rgbClr val="202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8095" y="0"/>
            <a:ext cx="7200716" cy="51440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3" r:id="rId5"/>
    <p:sldLayoutId id="2147483784" r:id="rId6"/>
    <p:sldLayoutId id="2147483785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97777-7992-4C45-B636-CF74D433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9" y="154575"/>
            <a:ext cx="8976523" cy="692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ECE38-290F-9642-AAA0-B1799D64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0E05-ED84-5141-8447-AEE875AB1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1492-E43A-2142-9426-67CD15C050D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DA57-01DD-5D43-A70D-0CF4AF52D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203C-4AD1-A941-9D92-3B44B0EE23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A8E55-1A77-CD43-A198-18E785724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/>
        </p:blipFill>
        <p:spPr>
          <a:xfrm>
            <a:off x="8656568" y="4657009"/>
            <a:ext cx="403364" cy="3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0C0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chart" Target="../charts/chart1.xm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chen@lacs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lacsd.org/foodwas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structurel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BXhY06oC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230"/>
            <a:ext cx="9144000" cy="29729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rgbClr val="202D38"/>
              </a:buClr>
              <a:buSzPct val="7500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mute your line during the call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will be a Q&amp;A session at the end of the meeting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chat feature to ask questions and comments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also raise your hand during the Q&amp;A and we will call on you to unmute and share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meeting is scheduled for one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493-6C4D-48EC-9FC9-465AC9C09287}"/>
              </a:ext>
            </a:extLst>
          </p:cNvPr>
          <p:cNvSpPr txBox="1"/>
          <p:nvPr/>
        </p:nvSpPr>
        <p:spPr>
          <a:xfrm>
            <a:off x="0" y="134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us the meeting will start in a few moments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03DA9FC-298E-48FF-9B8D-CDEB485FF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29" b="12329"/>
          <a:stretch/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54014-24AB-4304-88D7-2FD9F5B73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/>
        </p:blipFill>
        <p:spPr>
          <a:xfrm>
            <a:off x="8655022" y="4672471"/>
            <a:ext cx="403364" cy="38409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7CDA895-18A7-064E-B062-A8B308D0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47159-C634-F54A-B44D-3D9D07AD9945}"/>
              </a:ext>
            </a:extLst>
          </p:cNvPr>
          <p:cNvSpPr txBox="1"/>
          <p:nvPr/>
        </p:nvSpPr>
        <p:spPr>
          <a:xfrm>
            <a:off x="88900" y="84266"/>
            <a:ext cx="8952707" cy="600164"/>
          </a:xfrm>
          <a:prstGeom prst="rect">
            <a:avLst/>
          </a:prstGeom>
          <a:solidFill>
            <a:srgbClr val="000000">
              <a:alpha val="29804"/>
            </a:srgb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Food waste and wastewater solids are digested.</a:t>
            </a:r>
          </a:p>
        </p:txBody>
      </p:sp>
    </p:spTree>
    <p:extLst>
      <p:ext uri="{BB962C8B-B14F-4D97-AF65-F5344CB8AC3E}">
        <p14:creationId xmlns:p14="http://schemas.microsoft.com/office/powerpoint/2010/main" val="411532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99"/>
            <a:ext cx="9143999" cy="5144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25942"/>
            <a:ext cx="8906934" cy="600164"/>
          </a:xfrm>
          <a:prstGeom prst="rect">
            <a:avLst/>
          </a:prstGeom>
          <a:solidFill>
            <a:srgbClr val="777777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Our power plant produces 20 MW of energy.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50679" y="3776751"/>
            <a:ext cx="2492332" cy="1160443"/>
            <a:chOff x="3629022" y="3978392"/>
            <a:chExt cx="3323109" cy="1547257"/>
          </a:xfrm>
        </p:grpSpPr>
        <p:pic>
          <p:nvPicPr>
            <p:cNvPr id="1026" name="Picture 2" descr="http://www.free-vectors.com/images/Signs-Symbols/090-renewable-energy-logo-l.jpg?vm=r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9" t="31711" r="5964" b="10789"/>
            <a:stretch/>
          </p:blipFill>
          <p:spPr bwMode="auto">
            <a:xfrm>
              <a:off x="3629024" y="3978392"/>
              <a:ext cx="3323107" cy="136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29022" y="4756208"/>
              <a:ext cx="3323106" cy="7694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>
                  <a:solidFill>
                    <a:prstClr val="white"/>
                  </a:solidFill>
                  <a:latin typeface="Calibri" panose="020F0502020204030204"/>
                </a:rPr>
                <a:t>20 MW</a:t>
              </a:r>
            </a:p>
            <a:p>
              <a:pPr algn="ctr" defTabSz="685800">
                <a:defRPr/>
              </a:pPr>
              <a:r>
                <a:rPr lang="en-US" sz="1350" b="1">
                  <a:solidFill>
                    <a:prstClr val="white"/>
                  </a:solidFill>
                  <a:latin typeface="Calibri" panose="020F0502020204030204"/>
                </a:rPr>
                <a:t>Enough for 20,000 homes</a:t>
              </a: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5664FFE5-A650-0046-B81E-880DFA33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6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A32DA-F39F-8843-AFF8-F0FA9C6C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t="12813" r="-4" b="2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46486-EA37-4D75-B08D-A13AE83A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" y="120708"/>
            <a:ext cx="8976523" cy="692658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The biogas is refined.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550EE-4DB4-624B-8416-E01EA799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B49BE-3F8A-724C-AE34-ABC6F3DA0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9" b="1350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46486-EA37-4D75-B08D-A13AE83A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" y="120708"/>
            <a:ext cx="8976523" cy="692658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Renewable natural gas is stored.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75A1C35-A989-9147-8E2C-ED6F3D9B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4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4CA05-8B5F-EC4A-BC52-E5563E88B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46486-EA37-4D75-B08D-A13AE83A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" y="120708"/>
            <a:ext cx="8976523" cy="692658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It will supply our existing fueling station.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5A23935-F312-C945-916A-19C0C35C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8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62F2BCE-457A-7946-8F18-4C6DE140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326232"/>
            <a:ext cx="6246019" cy="453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8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FFEBEB3-22D2-DF42-B9C0-A99460D6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7" y="114001"/>
            <a:ext cx="8967581" cy="60016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342900">
              <a:spcBef>
                <a:spcPct val="50000"/>
              </a:spcBef>
              <a:buNone/>
            </a:pPr>
            <a:r>
              <a:rPr kumimoji="1" lang="en-US" altLang="en-US" sz="3300" b="1">
                <a:solidFill>
                  <a:srgbClr val="00A95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We’re processing about 300 tons/day of slurry.</a:t>
            </a:r>
            <a:endParaRPr lang="en-US" altLang="en-US" sz="4500" b="1">
              <a:solidFill>
                <a:srgbClr val="00A95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A86A82E-15F2-6F41-82BB-04858D8C4A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263" y="828263"/>
            <a:ext cx="1845286" cy="651278"/>
          </a:xfrm>
          <a:prstGeom prst="rect">
            <a:avLst/>
          </a:prstGeom>
        </p:spPr>
      </p:pic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0550353-505D-B246-AC84-FF1C860FA8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47" y="2350200"/>
            <a:ext cx="2137951" cy="58978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504FD6-9CB7-C042-8A59-B1FB9573DB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594678"/>
            <a:ext cx="2137952" cy="719777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8FE237E-C8B2-5D41-9FB2-E55ED49C6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317" y="2270789"/>
            <a:ext cx="1152525" cy="7239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3F58CF6-5C22-9943-8B27-A52A9E63AA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474" y="1567460"/>
            <a:ext cx="2068268" cy="58978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3C186E6-ED65-284D-93F7-2D6DF187E2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562" y="637225"/>
            <a:ext cx="952500" cy="95250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E25ECF-3775-AE4B-B8F5-551B3E7870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643" y="721422"/>
            <a:ext cx="1712654" cy="78410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55CF685-CC3B-DC49-B3D6-61A952AC19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061" y="2990565"/>
            <a:ext cx="1174879" cy="580529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68BF442-75A5-44BB-BED6-87B7F974A191}"/>
              </a:ext>
            </a:extLst>
          </p:cNvPr>
          <p:cNvGraphicFramePr>
            <a:graphicFrameLocks noGrp="1"/>
          </p:cNvGraphicFramePr>
          <p:nvPr/>
        </p:nvGraphicFramePr>
        <p:xfrm>
          <a:off x="388345" y="209848"/>
          <a:ext cx="8180024" cy="47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1509856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3495-1627-42BB-9661-A5028B6A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Today’s Program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8C82-0CBC-4767-9C33-3C20A10F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339"/>
            <a:ext cx="7886700" cy="35083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are receiving and recycling processed and unprocessed food waste.</a:t>
            </a:r>
          </a:p>
          <a:p>
            <a:r>
              <a:rPr lang="en-US" sz="2400" dirty="0"/>
              <a:t>We have 600 tpd capacity today with low, competitive rates.</a:t>
            </a:r>
          </a:p>
          <a:p>
            <a:r>
              <a:rPr lang="en-US" sz="2400" dirty="0"/>
              <a:t>Source separated food waste at Puente Hills MRF, tipping fee $70/ton. No contract required.</a:t>
            </a:r>
          </a:p>
          <a:p>
            <a:r>
              <a:rPr lang="en-US" sz="2400" dirty="0"/>
              <a:t>Processed slurry in Carson at JWPCP, $27/ton slurry. Contract required.</a:t>
            </a:r>
          </a:p>
          <a:p>
            <a:r>
              <a:rPr lang="en-US" sz="2400" dirty="0"/>
              <a:t>Seeking long term contracts that can provide us certainty to build out our infrastructure and provide cities certainty of an outlet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59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7AA3E3-683A-A64C-BF49-D48BF31F4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7" t="-154" r="12907" b="154"/>
          <a:stretch/>
        </p:blipFill>
        <p:spPr>
          <a:xfrm>
            <a:off x="0" y="0"/>
            <a:ext cx="2856786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1DF4B-87FA-6949-A36A-4D88ED6DE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3" r="25477"/>
          <a:stretch/>
        </p:blipFill>
        <p:spPr>
          <a:xfrm>
            <a:off x="2856786" y="0"/>
            <a:ext cx="2829995" cy="5143500"/>
          </a:xfrm>
          <a:prstGeom prst="rect">
            <a:avLst/>
          </a:prstGeom>
        </p:spPr>
      </p:pic>
      <p:sp>
        <p:nvSpPr>
          <p:cNvPr id="48136" name="Rectangle 3">
            <a:extLst>
              <a:ext uri="{FF2B5EF4-FFF2-40B4-BE49-F238E27FC236}">
                <a16:creationId xmlns:a16="http://schemas.microsoft.com/office/drawing/2014/main" id="{68EAD366-8952-5D49-BA2B-A02AD3BB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" y="87585"/>
            <a:ext cx="8935521" cy="76702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lIns="67866" tIns="33338" rIns="67866" bIns="33338" anchor="ctr"/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kumimoji="1" lang="en-US" altLang="en-US" b="1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Phase II Biogas Project currently being evaluated</a:t>
            </a:r>
            <a:endParaRPr lang="en-US" altLang="en-US" sz="4050" b="1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AF8C45F-718B-974F-B730-44E38E00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" y="4755833"/>
            <a:ext cx="2400300" cy="323165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spcAft>
                <a:spcPts val="900"/>
              </a:spcAft>
              <a:buNone/>
            </a:pPr>
            <a:r>
              <a:rPr lang="en-US" altLang="en-US" sz="15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Generation of electricity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037ACD3-7949-F644-877A-5EDDE9C1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104" y="4755833"/>
            <a:ext cx="3243382" cy="323165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spcAft>
                <a:spcPts val="900"/>
              </a:spcAft>
              <a:buNone/>
            </a:pPr>
            <a:r>
              <a:rPr lang="en-US" altLang="en-US" sz="15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Injection into natural gas pipelines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3B92958-1078-494D-A95B-21524F90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33" y="4755833"/>
            <a:ext cx="2400300" cy="323165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spcAft>
                <a:spcPts val="900"/>
              </a:spcAft>
              <a:buNone/>
            </a:pPr>
            <a:r>
              <a:rPr lang="en-US" altLang="en-US" sz="15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Vehicle fuel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DD631-D5FD-2B4A-949C-F0121F080E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420764"/>
            <a:ext cx="2677778" cy="26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58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0454-0507-FC44-8BF8-053907178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32" y="838213"/>
            <a:ext cx="5607196" cy="739127"/>
          </a:xfrm>
        </p:spPr>
        <p:txBody>
          <a:bodyPr/>
          <a:lstStyle/>
          <a:p>
            <a:r>
              <a:rPr lang="en-US" sz="4200" b="1">
                <a:solidFill>
                  <a:schemeClr val="accent5"/>
                </a:solidFill>
              </a:rPr>
              <a:t>For more information: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13DFE-FB10-1D4B-88B9-98D3380ED1D8}"/>
              </a:ext>
            </a:extLst>
          </p:cNvPr>
          <p:cNvSpPr txBox="1"/>
          <p:nvPr/>
        </p:nvSpPr>
        <p:spPr>
          <a:xfrm>
            <a:off x="213532" y="1508761"/>
            <a:ext cx="51698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95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en-US" sz="1950" dirty="0">
                <a:solidFill>
                  <a:srgbClr val="000000"/>
                </a:solidFill>
                <a:latin typeface="Calibri" panose="020F0502020204030204"/>
              </a:rPr>
              <a:t>William Chen, Supervising Engineer</a:t>
            </a:r>
          </a:p>
          <a:p>
            <a:pPr defTabSz="685800"/>
            <a:r>
              <a:rPr lang="en-US" sz="1950" dirty="0">
                <a:solidFill>
                  <a:srgbClr val="000000"/>
                </a:solidFill>
                <a:latin typeface="Calibri" panose="020F0502020204030204"/>
              </a:rPr>
              <a:t>562-908-4288 ext. 2431; </a:t>
            </a:r>
            <a:r>
              <a:rPr lang="en-US" sz="195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wchen@lacsd.org</a:t>
            </a:r>
            <a:r>
              <a:rPr lang="en-US" sz="195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  <a:p>
            <a:pPr defTabSz="685800"/>
            <a:r>
              <a:rPr lang="en-US" sz="2100" dirty="0">
                <a:solidFill>
                  <a:srgbClr val="000000"/>
                </a:solidFill>
                <a:latin typeface="Calibri" panose="020F0502020204030204"/>
                <a:hlinkClick r:id="rId4"/>
              </a:rPr>
              <a:t>www.lacsd.org/foodwaste</a:t>
            </a: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  <a:p>
            <a:pPr defTabSz="685800"/>
            <a:endParaRPr lang="en-US" sz="19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38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6C9332-3022-4190-883A-CB9FE8261EF8}"/>
              </a:ext>
            </a:extLst>
          </p:cNvPr>
          <p:cNvSpPr txBox="1"/>
          <p:nvPr/>
        </p:nvSpPr>
        <p:spPr>
          <a:xfrm>
            <a:off x="-138741" y="3136782"/>
            <a:ext cx="2743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 Afshari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SAfshari@pw.lacounty.gov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6A289-A284-413D-9FB0-FDC72A24FEE5}"/>
              </a:ext>
            </a:extLst>
          </p:cNvPr>
          <p:cNvCxnSpPr/>
          <p:nvPr/>
        </p:nvCxnSpPr>
        <p:spPr>
          <a:xfrm>
            <a:off x="467443" y="3945811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3024711" y="3136781"/>
            <a:ext cx="2565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 Conley</a:t>
            </a: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FConley@ceo.lacounty.gov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B5FB10-D36C-411D-B52E-346305AAA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953" y="1516285"/>
            <a:ext cx="1541243" cy="154124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06A0A-F794-48E2-A743-4506C19ED8D5}"/>
              </a:ext>
            </a:extLst>
          </p:cNvPr>
          <p:cNvCxnSpPr/>
          <p:nvPr/>
        </p:nvCxnSpPr>
        <p:spPr>
          <a:xfrm>
            <a:off x="3560701" y="3937385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1C22E9-F6EE-4DC5-8A43-8628379F6C11}"/>
              </a:ext>
            </a:extLst>
          </p:cNvPr>
          <p:cNvSpPr txBox="1"/>
          <p:nvPr/>
        </p:nvSpPr>
        <p:spPr>
          <a:xfrm>
            <a:off x="5705478" y="3136781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Chen P.E., BCEE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Supervising Engineer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Solid Waste Energy Recovery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Los Angeles County Sanitation Districts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WChen@lacsd.org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5CF0D0-7B88-4E6E-B387-4FCCA1508AEA}"/>
              </a:ext>
            </a:extLst>
          </p:cNvPr>
          <p:cNvCxnSpPr>
            <a:cxnSpLocks/>
          </p:cNvCxnSpPr>
          <p:nvPr/>
        </p:nvCxnSpPr>
        <p:spPr>
          <a:xfrm>
            <a:off x="6558207" y="4133129"/>
            <a:ext cx="2021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6953E6C-B62B-4631-89CF-01ED50FF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923416D-7E87-4049-9498-7B1EB6363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9" t="36" r="7729" b="21217"/>
          <a:stretch/>
        </p:blipFill>
        <p:spPr>
          <a:xfrm>
            <a:off x="6798480" y="1516287"/>
            <a:ext cx="1541242" cy="1541242"/>
          </a:xfrm>
          <a:prstGeom prst="rect">
            <a:avLst/>
          </a:prstGeom>
        </p:spPr>
      </p:pic>
      <p:pic>
        <p:nvPicPr>
          <p:cNvPr id="13" name="Picture 2" descr="Shari Afshari (@SA_LACountyDPW) | Twitter">
            <a:extLst>
              <a:ext uri="{FF2B5EF4-FFF2-40B4-BE49-F238E27FC236}">
                <a16:creationId xmlns:a16="http://schemas.microsoft.com/office/drawing/2014/main" id="{CF6B8247-038B-4133-A8C1-BBB2C5673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1516287"/>
            <a:ext cx="1541242" cy="15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6C9332-3022-4190-883A-CB9FE8261EF8}"/>
              </a:ext>
            </a:extLst>
          </p:cNvPr>
          <p:cNvSpPr txBox="1"/>
          <p:nvPr/>
        </p:nvSpPr>
        <p:spPr>
          <a:xfrm>
            <a:off x="-138741" y="3136782"/>
            <a:ext cx="2743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 Afshari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SAfshari@pw.lacounty.gov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6A289-A284-413D-9FB0-FDC72A24FEE5}"/>
              </a:ext>
            </a:extLst>
          </p:cNvPr>
          <p:cNvCxnSpPr/>
          <p:nvPr/>
        </p:nvCxnSpPr>
        <p:spPr>
          <a:xfrm>
            <a:off x="467443" y="3945811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3024711" y="3136781"/>
            <a:ext cx="2565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 Conley</a:t>
            </a: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FConley@ceo.lacounty.gov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B5FB10-D36C-411D-B52E-346305AAA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953" y="1516285"/>
            <a:ext cx="1541243" cy="154124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06A0A-F794-48E2-A743-4506C19ED8D5}"/>
              </a:ext>
            </a:extLst>
          </p:cNvPr>
          <p:cNvCxnSpPr/>
          <p:nvPr/>
        </p:nvCxnSpPr>
        <p:spPr>
          <a:xfrm>
            <a:off x="3560701" y="3937385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1C22E9-F6EE-4DC5-8A43-8628379F6C11}"/>
              </a:ext>
            </a:extLst>
          </p:cNvPr>
          <p:cNvSpPr txBox="1"/>
          <p:nvPr/>
        </p:nvSpPr>
        <p:spPr>
          <a:xfrm>
            <a:off x="5705478" y="3136781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Chen P.E., BCEE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Supervising Engineer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Solid Waste Energy Recovery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Los Angeles County Sanitation Districts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WChen@lacsd.org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5CF0D0-7B88-4E6E-B387-4FCCA1508AEA}"/>
              </a:ext>
            </a:extLst>
          </p:cNvPr>
          <p:cNvCxnSpPr>
            <a:cxnSpLocks/>
          </p:cNvCxnSpPr>
          <p:nvPr/>
        </p:nvCxnSpPr>
        <p:spPr>
          <a:xfrm>
            <a:off x="6558207" y="4133129"/>
            <a:ext cx="2021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6953E6C-B62B-4631-89CF-01ED50FF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923416D-7E87-4049-9498-7B1EB6363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9" t="36" r="7729" b="21217"/>
          <a:stretch/>
        </p:blipFill>
        <p:spPr>
          <a:xfrm>
            <a:off x="6798480" y="1516287"/>
            <a:ext cx="1541242" cy="1541242"/>
          </a:xfrm>
          <a:prstGeom prst="rect">
            <a:avLst/>
          </a:prstGeom>
        </p:spPr>
      </p:pic>
      <p:pic>
        <p:nvPicPr>
          <p:cNvPr id="13" name="Picture 2" descr="Shari Afshari (@SA_LACountyDPW) | Twitter">
            <a:extLst>
              <a:ext uri="{FF2B5EF4-FFF2-40B4-BE49-F238E27FC236}">
                <a16:creationId xmlns:a16="http://schemas.microsoft.com/office/drawing/2014/main" id="{CF6B8247-038B-4133-A8C1-BBB2C5673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1516287"/>
            <a:ext cx="1541242" cy="15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2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today’s call!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Infrastructure LA and to sign up for email updates about future calls visit the website at: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www.infrastructurela.org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InfrastructureLA@pw.lacounty.gov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7C41-6BDB-3B48-89A9-072EC573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31" y="1048417"/>
            <a:ext cx="5007367" cy="2621264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FOOD WASTE PROGRAM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A26DC-8839-4347-AE38-629B255AC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431" y="3346048"/>
            <a:ext cx="4536519" cy="14980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Will Chen </a:t>
            </a:r>
            <a:r>
              <a:rPr lang="en-US" sz="1575" b="1" dirty="0"/>
              <a:t>P.E., BCEE</a:t>
            </a:r>
          </a:p>
          <a:p>
            <a:r>
              <a:rPr lang="en-US" dirty="0"/>
              <a:t>Supervising Engineer</a:t>
            </a:r>
          </a:p>
          <a:p>
            <a:r>
              <a:rPr lang="en-US" dirty="0"/>
              <a:t>Solid Waste Energy Recovery</a:t>
            </a:r>
          </a:p>
          <a:p>
            <a:endParaRPr lang="en-US" dirty="0"/>
          </a:p>
          <a:p>
            <a:r>
              <a:rPr lang="en-US" dirty="0"/>
              <a:t>December 3, 2020</a:t>
            </a:r>
          </a:p>
        </p:txBody>
      </p:sp>
    </p:spTree>
    <p:extLst>
      <p:ext uri="{BB962C8B-B14F-4D97-AF65-F5344CB8AC3E}">
        <p14:creationId xmlns:p14="http://schemas.microsoft.com/office/powerpoint/2010/main" val="3092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4F3F8-07F9-534F-9FF5-2CF91E3E7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78" t="-413" r="16346" b="413"/>
          <a:stretch/>
        </p:blipFill>
        <p:spPr>
          <a:xfrm>
            <a:off x="-3" y="-21344"/>
            <a:ext cx="4614809" cy="5164844"/>
          </a:xfrm>
          <a:prstGeom prst="rect">
            <a:avLst/>
          </a:prstGeom>
        </p:spPr>
      </p:pic>
      <p:sp>
        <p:nvSpPr>
          <p:cNvPr id="233547" name="Text Box 75">
            <a:extLst>
              <a:ext uri="{FF2B5EF4-FFF2-40B4-BE49-F238E27FC236}">
                <a16:creationId xmlns:a16="http://schemas.microsoft.com/office/drawing/2014/main" id="{C8FCC404-D26E-4A77-8A36-97711D0F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17122" y="4460942"/>
            <a:ext cx="22794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42900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kumimoji="1" lang="en-US" altLang="en-US" sz="675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9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3F0C7C-9109-384B-8844-71FE9F7DC9EB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3" r="21265"/>
          <a:stretch/>
        </p:blipFill>
        <p:spPr bwMode="auto">
          <a:xfrm>
            <a:off x="4614807" y="-21344"/>
            <a:ext cx="4529194" cy="51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96826ED0-A2B0-2A46-A11D-EF06C4904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7370"/>
            <a:ext cx="9144001" cy="518219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3429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120000"/>
              <a:buNone/>
            </a:pPr>
            <a:r>
              <a:rPr kumimoji="1" lang="en-US" altLang="en-US" sz="3075" b="1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Our food waste program can help cities/businesses.</a:t>
            </a:r>
            <a:endParaRPr lang="en-US" altLang="en-US" sz="3075" b="1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E7DA7E3-E82E-F949-9EA3-06D8F747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125" y="4632393"/>
            <a:ext cx="3286556" cy="323165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spcAft>
                <a:spcPts val="900"/>
              </a:spcAft>
              <a:buNone/>
            </a:pPr>
            <a:r>
              <a:rPr lang="en-US" altLang="en-US" sz="15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Joint Water Pollution Control Plant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7C8C831-5DA9-E54F-9243-D3710AE8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06" y="4632393"/>
            <a:ext cx="3648938" cy="323165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spcAft>
                <a:spcPts val="900"/>
              </a:spcAft>
              <a:buNone/>
            </a:pPr>
            <a:r>
              <a:rPr lang="en-US" altLang="en-US" sz="15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Puente Hills Materials Recovery Facility</a:t>
            </a:r>
          </a:p>
        </p:txBody>
      </p:sp>
    </p:spTree>
    <p:extLst>
      <p:ext uri="{BB962C8B-B14F-4D97-AF65-F5344CB8AC3E}">
        <p14:creationId xmlns:p14="http://schemas.microsoft.com/office/powerpoint/2010/main" val="21471409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47" name="Text Box 75">
            <a:extLst>
              <a:ext uri="{FF2B5EF4-FFF2-40B4-BE49-F238E27FC236}">
                <a16:creationId xmlns:a16="http://schemas.microsoft.com/office/drawing/2014/main" id="{C8FCC404-D26E-4A77-8A36-97711D0F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17122" y="4460942"/>
            <a:ext cx="22794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42900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kumimoji="1" lang="en-US" altLang="en-US" sz="675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9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2BD594D-162D-45E1-A707-6B65607DD3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91" r="46329" b="34022"/>
          <a:stretch/>
        </p:blipFill>
        <p:spPr>
          <a:xfrm>
            <a:off x="1046602" y="579837"/>
            <a:ext cx="7050796" cy="34188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B5A2E67-3BEE-419C-95D0-A26F5E97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38931"/>
            <a:ext cx="9144001" cy="42473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3429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120000"/>
              <a:buNone/>
            </a:pPr>
            <a:r>
              <a:rPr kumimoji="1" lang="en-US" alt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www.youtube.com/watch?v=cCBXhY06oCw</a:t>
            </a:r>
            <a:endParaRPr lang="en-US" altLang="en-US" sz="2400" b="1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728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9E829E8-7B17-5F41-B456-4F39105B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326232"/>
            <a:ext cx="6246019" cy="453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8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F82796D-B2E0-0844-A741-A2C3D7F2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2" y="8336"/>
            <a:ext cx="9054548" cy="74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 anchor="ctr"/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3300" b="1" dirty="0">
                <a:solidFill>
                  <a:srgbClr val="00A95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Our recycling program has several steps.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3AC62-03D0-304A-B495-F4706563103D}"/>
              </a:ext>
            </a:extLst>
          </p:cNvPr>
          <p:cNvSpPr/>
          <p:nvPr/>
        </p:nvSpPr>
        <p:spPr>
          <a:xfrm>
            <a:off x="3086100" y="1339454"/>
            <a:ext cx="482204" cy="192881"/>
          </a:xfrm>
          <a:prstGeom prst="rect">
            <a:avLst/>
          </a:prstGeom>
          <a:solidFill>
            <a:srgbClr val="F4A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7F091-ED43-124A-971F-B8627FBE0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87" y="695894"/>
            <a:ext cx="8847346" cy="41618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FEBDB3C-EC02-D14A-9527-899C177BDC20}"/>
              </a:ext>
            </a:extLst>
          </p:cNvPr>
          <p:cNvSpPr/>
          <p:nvPr/>
        </p:nvSpPr>
        <p:spPr>
          <a:xfrm>
            <a:off x="89452" y="695894"/>
            <a:ext cx="3793232" cy="1002780"/>
          </a:xfrm>
          <a:prstGeom prst="rect">
            <a:avLst/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94331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0FAB403-6E45-C04D-856C-740422A0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0" y="89452"/>
            <a:ext cx="8967581" cy="857250"/>
          </a:xfrm>
        </p:spPr>
        <p:txBody>
          <a:bodyPr/>
          <a:lstStyle/>
          <a:p>
            <a:r>
              <a:rPr lang="en-US" altLang="en-US" b="1">
                <a:solidFill>
                  <a:schemeClr val="accent5"/>
                </a:solidFill>
                <a:ea typeface="ヒラギノ角ゴ Pro W3" panose="020B0300000000000000" pitchFamily="34" charset="-128"/>
              </a:rPr>
              <a:t>30 tons/day of food waste is processed at PHMRF.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BB51FA2E-1955-704F-BDA3-B75BF0E2F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2" b="11048"/>
          <a:stretch/>
        </p:blipFill>
        <p:spPr bwMode="auto">
          <a:xfrm>
            <a:off x="0" y="1"/>
            <a:ext cx="9144000" cy="568368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BECE3F-0001-5B43-95BE-CFC366DAAF8A}"/>
              </a:ext>
            </a:extLst>
          </p:cNvPr>
          <p:cNvSpPr txBox="1">
            <a:spLocks/>
          </p:cNvSpPr>
          <p:nvPr/>
        </p:nvSpPr>
        <p:spPr>
          <a:xfrm>
            <a:off x="44105" y="89452"/>
            <a:ext cx="9055791" cy="78261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685800"/>
            <a:r>
              <a:rPr lang="en-US" altLang="en-US" sz="3300" b="1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30 tons/day of food waste is </a:t>
            </a:r>
            <a:r>
              <a:rPr lang="en-US" altLang="en-US" sz="3300" b="1" dirty="0" err="1">
                <a:solidFill>
                  <a:srgbClr val="000000"/>
                </a:solidFill>
                <a:ea typeface="ヒラギノ角ゴ Pro W3" panose="020B0300000000000000" pitchFamily="34" charset="-128"/>
              </a:rPr>
              <a:t>slurried</a:t>
            </a:r>
            <a:r>
              <a:rPr lang="en-US" altLang="en-US" sz="3300" b="1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 at  PHMRF.</a:t>
            </a:r>
          </a:p>
        </p:txBody>
      </p:sp>
    </p:spTree>
    <p:extLst>
      <p:ext uri="{BB962C8B-B14F-4D97-AF65-F5344CB8AC3E}">
        <p14:creationId xmlns:p14="http://schemas.microsoft.com/office/powerpoint/2010/main" val="42496018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BE2E88-F2A6-8241-940D-6C012BF4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326232"/>
            <a:ext cx="6246019" cy="453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8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7A940-7D09-7643-9C61-D64B40259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7" b="21833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D9168B56-63D2-ED4F-A393-88C4DEFC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15"/>
            <a:ext cx="9144000" cy="73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 anchor="ctr"/>
          <a:lstStyle>
            <a:lvl1pPr>
              <a:spcBef>
                <a:spcPct val="20000"/>
              </a:spcBef>
              <a:buFont typeface="Wingdings" pitchFamily="2" charset="2"/>
              <a:buChar char="l"/>
              <a:defRPr sz="30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3300" b="1" err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Slurried</a:t>
            </a:r>
            <a:r>
              <a:rPr lang="en-US" altLang="en-US" sz="33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food waste is then delivered to JWPCP.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EAA9463-C0A3-DA4A-92E8-82792B28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858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0D175-7F3C-F946-A74A-D4F95A4845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87" y="695894"/>
            <a:ext cx="8847346" cy="41618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3AABA6-2385-774D-9CE9-D8222EDF32D5}"/>
              </a:ext>
            </a:extLst>
          </p:cNvPr>
          <p:cNvSpPr/>
          <p:nvPr/>
        </p:nvSpPr>
        <p:spPr>
          <a:xfrm>
            <a:off x="2622690" y="2262472"/>
            <a:ext cx="3465104" cy="102870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D6C7B4B-DBE6-6742-90BE-4167EDA3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01"/>
          <a:stretch>
            <a:fillRect/>
          </a:stretch>
        </p:blipFill>
        <p:spPr bwMode="auto">
          <a:xfrm>
            <a:off x="8639176" y="4685110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1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istrict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81BF"/>
      </a:accent1>
      <a:accent2>
        <a:srgbClr val="0095DC"/>
      </a:accent2>
      <a:accent3>
        <a:srgbClr val="BCDEF3"/>
      </a:accent3>
      <a:accent4>
        <a:srgbClr val="A3E7B7"/>
      </a:accent4>
      <a:accent5>
        <a:srgbClr val="00A950"/>
      </a:accent5>
      <a:accent6>
        <a:srgbClr val="00A94E"/>
      </a:accent6>
      <a:hlink>
        <a:srgbClr val="0066FF"/>
      </a:hlink>
      <a:folHlink>
        <a:srgbClr val="006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P TEMPLATE" id="{D81CEB2A-B91F-CA40-9BE5-29CBE3631422}" vid="{5E289E86-B457-9C44-8593-05B81A81A4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715366F8A4F4BA9B6D646F503AED5" ma:contentTypeVersion="13" ma:contentTypeDescription="Create a new document." ma:contentTypeScope="" ma:versionID="6b245be15da1c2c2dc5b679901d21477">
  <xsd:schema xmlns:xsd="http://www.w3.org/2001/XMLSchema" xmlns:xs="http://www.w3.org/2001/XMLSchema" xmlns:p="http://schemas.microsoft.com/office/2006/metadata/properties" xmlns:ns1="http://schemas.microsoft.com/sharepoint/v3" xmlns:ns3="24a0c490-4017-439d-88a1-e007eca88446" xmlns:ns4="90807bf8-0469-4a2f-8c13-215f5ffe70ca" targetNamespace="http://schemas.microsoft.com/office/2006/metadata/properties" ma:root="true" ma:fieldsID="605d2029f03578831960cc9139d07489" ns1:_="" ns3:_="" ns4:_="">
    <xsd:import namespace="http://schemas.microsoft.com/sharepoint/v3"/>
    <xsd:import namespace="24a0c490-4017-439d-88a1-e007eca88446"/>
    <xsd:import namespace="90807bf8-0469-4a2f-8c13-215f5ffe70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c490-4017-439d-88a1-e007eca884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07bf8-0469-4a2f-8c13-215f5ffe7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BFF768-7A6E-4028-B237-A9A561B03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a0c490-4017-439d-88a1-e007eca88446"/>
    <ds:schemaRef ds:uri="90807bf8-0469-4a2f-8c13-215f5ffe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8DE0EB-79D6-41D2-9B44-DEDFE7A60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C1AC8-94C0-442C-B4B1-911642DC36D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90807bf8-0469-4a2f-8c13-215f5ffe70ca"/>
    <ds:schemaRef ds:uri="24a0c490-4017-439d-88a1-e007eca884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5797</TotalTime>
  <Words>542</Words>
  <Application>Microsoft Office PowerPoint</Application>
  <PresentationFormat>On-screen Show (16:9)</PresentationFormat>
  <Paragraphs>106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LucidaGrande</vt:lpstr>
      <vt:lpstr>Segoe UI Historic</vt:lpstr>
      <vt:lpstr>Times New Roman</vt:lpstr>
      <vt:lpstr>Wingdings</vt:lpstr>
      <vt:lpstr>Office Theme</vt:lpstr>
      <vt:lpstr>1_Office Theme</vt:lpstr>
      <vt:lpstr>Infrastructure LA Sustainable Waste and Recycling Management </vt:lpstr>
      <vt:lpstr>Infrastructure LA Sustainable Waste and Recycling Management </vt:lpstr>
      <vt:lpstr>FOOD WASTE PROGRAM UPDATE</vt:lpstr>
      <vt:lpstr>PowerPoint Presentation</vt:lpstr>
      <vt:lpstr>PowerPoint Presentation</vt:lpstr>
      <vt:lpstr>PowerPoint Presentation</vt:lpstr>
      <vt:lpstr>30 tons/day of food waste is processed at PHMRF.</vt:lpstr>
      <vt:lpstr>PowerPoint Presentation</vt:lpstr>
      <vt:lpstr>PowerPoint Presentation</vt:lpstr>
      <vt:lpstr>PowerPoint Presentation</vt:lpstr>
      <vt:lpstr>PowerPoint Presentation</vt:lpstr>
      <vt:lpstr>The biogas is refined.</vt:lpstr>
      <vt:lpstr>Renewable natural gas is stored.</vt:lpstr>
      <vt:lpstr>It will supply our existing fueling station.</vt:lpstr>
      <vt:lpstr>PowerPoint Presentation</vt:lpstr>
      <vt:lpstr>Today’s Program Status</vt:lpstr>
      <vt:lpstr>PowerPoint Presentation</vt:lpstr>
      <vt:lpstr>For more information:</vt:lpstr>
      <vt:lpstr>Infrastructure LA Sustainable Waste and Recycling Management </vt:lpstr>
      <vt:lpstr>Infrastructure 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Nam Doan</cp:lastModifiedBy>
  <cp:revision>263</cp:revision>
  <cp:lastPrinted>2017-07-19T23:41:41Z</cp:lastPrinted>
  <dcterms:created xsi:type="dcterms:W3CDTF">2017-04-27T21:38:58Z</dcterms:created>
  <dcterms:modified xsi:type="dcterms:W3CDTF">2020-12-09T19:50:41Z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0x0101004B1715366F8A4F4BA9B6D646F503AED5</vt:lpwstr>
  </property>
</Properties>
</file>