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0" r:id="rId1"/>
    <p:sldMasterId id="2147483798" r:id="rId2"/>
  </p:sldMasterIdLst>
  <p:notesMasterIdLst>
    <p:notesMasterId r:id="rId44"/>
  </p:notesMasterIdLst>
  <p:sldIdLst>
    <p:sldId id="301" r:id="rId3"/>
    <p:sldId id="299" r:id="rId4"/>
    <p:sldId id="330" r:id="rId5"/>
    <p:sldId id="272" r:id="rId6"/>
    <p:sldId id="285" r:id="rId7"/>
    <p:sldId id="295" r:id="rId8"/>
    <p:sldId id="331" r:id="rId9"/>
    <p:sldId id="257" r:id="rId10"/>
    <p:sldId id="286" r:id="rId11"/>
    <p:sldId id="288" r:id="rId12"/>
    <p:sldId id="336" r:id="rId13"/>
    <p:sldId id="256" r:id="rId14"/>
    <p:sldId id="308" r:id="rId15"/>
    <p:sldId id="319" r:id="rId16"/>
    <p:sldId id="317" r:id="rId17"/>
    <p:sldId id="320" r:id="rId18"/>
    <p:sldId id="312" r:id="rId19"/>
    <p:sldId id="314" r:id="rId20"/>
    <p:sldId id="311" r:id="rId21"/>
    <p:sldId id="294" r:id="rId22"/>
    <p:sldId id="315" r:id="rId23"/>
    <p:sldId id="316" r:id="rId24"/>
    <p:sldId id="324" r:id="rId25"/>
    <p:sldId id="337" r:id="rId26"/>
    <p:sldId id="339" r:id="rId27"/>
    <p:sldId id="277" r:id="rId28"/>
    <p:sldId id="263" r:id="rId29"/>
    <p:sldId id="276" r:id="rId30"/>
    <p:sldId id="340" r:id="rId31"/>
    <p:sldId id="260" r:id="rId32"/>
    <p:sldId id="261" r:id="rId33"/>
    <p:sldId id="265" r:id="rId34"/>
    <p:sldId id="258" r:id="rId35"/>
    <p:sldId id="341" r:id="rId36"/>
    <p:sldId id="262" r:id="rId37"/>
    <p:sldId id="270" r:id="rId38"/>
    <p:sldId id="271" r:id="rId39"/>
    <p:sldId id="259" r:id="rId40"/>
    <p:sldId id="278" r:id="rId41"/>
    <p:sldId id="338" r:id="rId42"/>
    <p:sldId id="300" r:id="rId43"/>
  </p:sldIdLst>
  <p:sldSz cx="9144000" cy="5143500" type="screen16x9"/>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wsar" initials="K" lastIdx="1" clrIdx="0">
    <p:extLst>
      <p:ext uri="{19B8F6BF-5375-455C-9EA6-DF929625EA0E}">
        <p15:presenceInfo xmlns:p15="http://schemas.microsoft.com/office/powerpoint/2012/main" userId="S::kvazifdar@dpw.lacounty.gov::6d82401d-828a-4c58-8703-3097cb936b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D3F"/>
    <a:srgbClr val="202D38"/>
    <a:srgbClr val="002060"/>
    <a:srgbClr val="202D52"/>
    <a:srgbClr val="4379BD"/>
    <a:srgbClr val="E8C54A"/>
    <a:srgbClr val="FDD03B"/>
    <a:srgbClr val="FFDD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61943" autoAdjust="0"/>
  </p:normalViewPr>
  <p:slideViewPr>
    <p:cSldViewPr snapToGrid="0" snapToObjects="1">
      <p:cViewPr varScale="1">
        <p:scale>
          <a:sx n="55" d="100"/>
          <a:sy n="55" d="100"/>
        </p:scale>
        <p:origin x="1432" y="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https://hfhconsultants.sharepoint.com/sites/Socal/Clients/LOS%20ANGELES%20COUNTY/2021%20BAS%20Subcontract%20Work/2021%20Survey/Report/Report%20-%20Underlying%20files/LA_6.%20Resid%20collection%20service%20provider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hfhconsultants.sharepoint.com/sites/Socal/Clients/LOS%20ANGELES%20COUNTY/2021%20BAS%20Subcontract%20Work/2021%20Survey/Report/Report%20-%20Underlying%20files/LA_6.%20Resid%20collection%20service%20provide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37977739680128"/>
          <c:y val="0.18074363734308932"/>
          <c:w val="0.58740144875939548"/>
          <c:h val="0.60298609846180085"/>
        </c:manualLayout>
      </c:layout>
      <c:pieChart>
        <c:varyColors val="1"/>
        <c:ser>
          <c:idx val="1"/>
          <c:order val="0"/>
          <c:tx>
            <c:strRef>
              <c:f>'Resid Serv. Prov. Count'!$G$39</c:f>
              <c:strCache>
                <c:ptCount val="1"/>
                <c:pt idx="0">
                  <c:v>By Population</c:v>
                </c:pt>
              </c:strCache>
            </c:strRef>
          </c:tx>
          <c:dPt>
            <c:idx val="0"/>
            <c:bubble3D val="0"/>
            <c:spPr>
              <a:solidFill>
                <a:schemeClr val="tx1">
                  <a:lumMod val="95000"/>
                  <a:lumOff val="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690-4C65-95CE-EAE47D0BFF4A}"/>
              </c:ext>
            </c:extLst>
          </c:dPt>
          <c:dPt>
            <c:idx val="1"/>
            <c:bubble3D val="0"/>
            <c:spPr>
              <a:solidFill>
                <a:srgbClr val="0000F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690-4C65-95CE-EAE47D0BFF4A}"/>
              </c:ext>
            </c:extLst>
          </c:dPt>
          <c:dPt>
            <c:idx val="2"/>
            <c:bubble3D val="0"/>
            <c:spPr>
              <a:solidFill>
                <a:schemeClr val="bg1">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690-4C65-95CE-EAE47D0BFF4A}"/>
              </c:ext>
            </c:extLst>
          </c:dPt>
          <c:dPt>
            <c:idx val="3"/>
            <c:bubble3D val="0"/>
            <c:spPr>
              <a:solidFill>
                <a:srgbClr val="FF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690-4C65-95CE-EAE47D0BFF4A}"/>
              </c:ext>
            </c:extLst>
          </c:dPt>
          <c:dPt>
            <c:idx val="4"/>
            <c:bubble3D val="0"/>
            <c:spPr>
              <a:solidFill>
                <a:srgbClr val="008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690-4C65-95CE-EAE47D0BFF4A}"/>
              </c:ext>
            </c:extLst>
          </c:dPt>
          <c:dPt>
            <c:idx val="5"/>
            <c:bubble3D val="0"/>
            <c:spPr>
              <a:solidFill>
                <a:srgbClr val="99CCF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9690-4C65-95CE-EAE47D0BFF4A}"/>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1-9690-4C65-95CE-EAE47D0BFF4A}"/>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9690-4C65-95CE-EAE47D0BFF4A}"/>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5-9690-4C65-95CE-EAE47D0BFF4A}"/>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7-9690-4C65-95CE-EAE47D0BFF4A}"/>
                </c:ext>
              </c:extLst>
            </c:dLbl>
            <c:dLbl>
              <c:idx val="4"/>
              <c:layout>
                <c:manualLayout>
                  <c:x val="1.7660044150110344E-2"/>
                  <c:y val="1.0610079575596816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690-4C65-95CE-EAE47D0BFF4A}"/>
                </c:ext>
              </c:extLst>
            </c:dLbl>
            <c:dLbl>
              <c:idx val="5"/>
              <c:layout>
                <c:manualLayout>
                  <c:x val="-0.18332569548877764"/>
                  <c:y val="-0.27978318350341119"/>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690-4C65-95CE-EAE47D0BFF4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'Resid Serv. Prov. Count'!$E$40:$E$45</c:f>
              <c:strCache>
                <c:ptCount val="6"/>
                <c:pt idx="0">
                  <c:v>Other</c:v>
                </c:pt>
                <c:pt idx="1">
                  <c:v>Republic</c:v>
                </c:pt>
                <c:pt idx="2">
                  <c:v>Multiple Exclusive Haulers</c:v>
                </c:pt>
                <c:pt idx="3">
                  <c:v>Athens</c:v>
                </c:pt>
                <c:pt idx="4">
                  <c:v>Waste Management</c:v>
                </c:pt>
                <c:pt idx="5">
                  <c:v>Municipal</c:v>
                </c:pt>
              </c:strCache>
              <c:extLst/>
            </c:strRef>
          </c:cat>
          <c:val>
            <c:numRef>
              <c:f>'Resid Serv. Prov. Count'!$G$40:$G$45</c:f>
              <c:numCache>
                <c:formatCode>0%</c:formatCode>
                <c:ptCount val="6"/>
                <c:pt idx="0">
                  <c:v>0.12650969867024522</c:v>
                </c:pt>
                <c:pt idx="1">
                  <c:v>6.2106979271795669E-2</c:v>
                </c:pt>
                <c:pt idx="2">
                  <c:v>6.5655949515898274E-2</c:v>
                </c:pt>
                <c:pt idx="3">
                  <c:v>9.3936806148590943E-2</c:v>
                </c:pt>
                <c:pt idx="4">
                  <c:v>0.11123803608859117</c:v>
                </c:pt>
                <c:pt idx="5">
                  <c:v>0.54055253030487871</c:v>
                </c:pt>
              </c:numCache>
              <c:extLst/>
            </c:numRef>
          </c:val>
          <c:extLst>
            <c:ext xmlns:c16="http://schemas.microsoft.com/office/drawing/2014/chart" uri="{C3380CC4-5D6E-409C-BE32-E72D297353CC}">
              <c16:uniqueId val="{0000000C-9690-4C65-95CE-EAE47D0BFF4A}"/>
            </c:ext>
          </c:extLst>
        </c:ser>
        <c:dLbls>
          <c:dLblPos val="outEnd"/>
          <c:showLegendKey val="0"/>
          <c:showVal val="0"/>
          <c:showCatName val="1"/>
          <c:showSerName val="0"/>
          <c:showPercent val="0"/>
          <c:showBubbleSize val="0"/>
          <c:showLeaderLines val="0"/>
        </c:dLbls>
        <c:firstSliceAng val="179"/>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228949888128336"/>
          <c:y val="0.23600760486626784"/>
          <c:w val="0.53752375200123614"/>
          <c:h val="0.5657089295172365"/>
        </c:manualLayout>
      </c:layout>
      <c:pieChart>
        <c:varyColors val="1"/>
        <c:ser>
          <c:idx val="1"/>
          <c:order val="0"/>
          <c:tx>
            <c:strRef>
              <c:f>'Resid Serv. Prov. Count'!$K$39</c:f>
              <c:strCache>
                <c:ptCount val="1"/>
                <c:pt idx="0">
                  <c:v>Percentage</c:v>
                </c:pt>
              </c:strCache>
            </c:strRef>
          </c:tx>
          <c:dPt>
            <c:idx val="0"/>
            <c:bubble3D val="0"/>
            <c:spPr>
              <a:solidFill>
                <a:schemeClr val="tx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3D4-4618-A640-932FD38B7F08}"/>
              </c:ext>
            </c:extLst>
          </c:dPt>
          <c:dPt>
            <c:idx val="1"/>
            <c:bubble3D val="0"/>
            <c:spPr>
              <a:solidFill>
                <a:srgbClr val="FFFF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3D4-4618-A640-932FD38B7F08}"/>
              </c:ext>
            </c:extLst>
          </c:dPt>
          <c:dPt>
            <c:idx val="2"/>
            <c:bubble3D val="0"/>
            <c:spPr>
              <a:solidFill>
                <a:srgbClr val="99003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3D4-4618-A640-932FD38B7F08}"/>
              </c:ext>
            </c:extLst>
          </c:dPt>
          <c:dPt>
            <c:idx val="3"/>
            <c:bubble3D val="0"/>
            <c:explosion val="6"/>
            <c:spPr>
              <a:solidFill>
                <a:srgbClr val="99CCF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3D4-4618-A640-932FD38B7F08}"/>
              </c:ext>
            </c:extLst>
          </c:dPt>
          <c:dPt>
            <c:idx val="4"/>
            <c:bubble3D val="0"/>
            <c:spPr>
              <a:solidFill>
                <a:srgbClr val="0000FF"/>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3D4-4618-A640-932FD38B7F08}"/>
              </c:ext>
            </c:extLst>
          </c:dPt>
          <c:dPt>
            <c:idx val="5"/>
            <c:bubble3D val="0"/>
            <c:spPr>
              <a:solidFill>
                <a:srgbClr val="008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3D4-4618-A640-932FD38B7F08}"/>
              </c:ext>
            </c:extLst>
          </c:dPt>
          <c:dPt>
            <c:idx val="6"/>
            <c:bubble3D val="0"/>
            <c:spPr>
              <a:solidFill>
                <a:srgbClr val="FF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83D4-4618-A640-932FD38B7F08}"/>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3D4-4618-A640-932FD38B7F08}"/>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3D4-4618-A640-932FD38B7F08}"/>
                </c:ext>
              </c:extLst>
            </c:dLbl>
            <c:dLbl>
              <c:idx val="2"/>
              <c:layout>
                <c:manualLayout>
                  <c:x val="2.0622620743625059E-2"/>
                  <c:y val="-5.2220646157475712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1529967563921368"/>
                      <c:h val="0.10549644846953085"/>
                    </c:manualLayout>
                  </c15:layout>
                </c:ext>
                <c:ext xmlns:c16="http://schemas.microsoft.com/office/drawing/2014/chart" uri="{C3380CC4-5D6E-409C-BE32-E72D297353CC}">
                  <c16:uniqueId val="{00000005-83D4-4618-A640-932FD38B7F08}"/>
                </c:ext>
              </c:extLst>
            </c:dLbl>
            <c:dLbl>
              <c:idx val="3"/>
              <c:layout>
                <c:manualLayout>
                  <c:x val="1.695813460519343E-2"/>
                  <c:y val="1.414677670705367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83D4-4618-A640-932FD38B7F08}"/>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83D4-4618-A640-932FD38B7F08}"/>
                </c:ext>
              </c:extLst>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83D4-4618-A640-932FD38B7F08}"/>
                </c:ext>
              </c:extLst>
            </c:dLbl>
            <c:dLbl>
              <c:idx val="6"/>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83D4-4618-A640-932FD38B7F0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'Resid Serv. Prov. Count'!$I$40:$I$46</c:f>
              <c:strCache>
                <c:ptCount val="7"/>
                <c:pt idx="0">
                  <c:v>Other</c:v>
                </c:pt>
                <c:pt idx="1">
                  <c:v>CalMet</c:v>
                </c:pt>
                <c:pt idx="2">
                  <c:v>EDCO/Burrtec</c:v>
                </c:pt>
                <c:pt idx="3">
                  <c:v>Municipal</c:v>
                </c:pt>
                <c:pt idx="4">
                  <c:v>Republic</c:v>
                </c:pt>
                <c:pt idx="5">
                  <c:v>Waste Management</c:v>
                </c:pt>
                <c:pt idx="6">
                  <c:v>Athens</c:v>
                </c:pt>
              </c:strCache>
            </c:strRef>
          </c:cat>
          <c:val>
            <c:numRef>
              <c:f>'Resid Serv. Prov. Count'!$K$40:$K$46</c:f>
              <c:numCache>
                <c:formatCode>0%</c:formatCode>
                <c:ptCount val="7"/>
                <c:pt idx="0">
                  <c:v>0.21590909090909091</c:v>
                </c:pt>
                <c:pt idx="1">
                  <c:v>5.6818181818181816E-2</c:v>
                </c:pt>
                <c:pt idx="2">
                  <c:v>7.9545454545454544E-2</c:v>
                </c:pt>
                <c:pt idx="3">
                  <c:v>0.11363636363636363</c:v>
                </c:pt>
                <c:pt idx="4">
                  <c:v>0.125</c:v>
                </c:pt>
                <c:pt idx="5">
                  <c:v>0.18181818181818182</c:v>
                </c:pt>
                <c:pt idx="6">
                  <c:v>0.22727272727272727</c:v>
                </c:pt>
              </c:numCache>
            </c:numRef>
          </c:val>
          <c:extLst>
            <c:ext xmlns:c16="http://schemas.microsoft.com/office/drawing/2014/chart" uri="{C3380CC4-5D6E-409C-BE32-E72D297353CC}">
              <c16:uniqueId val="{0000000E-83D4-4618-A640-932FD38B7F08}"/>
            </c:ext>
          </c:extLst>
        </c:ser>
        <c:dLbls>
          <c:dLblPos val="outEnd"/>
          <c:showLegendKey val="0"/>
          <c:showVal val="0"/>
          <c:showCatName val="1"/>
          <c:showSerName val="0"/>
          <c:showPercent val="0"/>
          <c:showBubbleSize val="0"/>
          <c:showLeaderLines val="0"/>
        </c:dLbls>
        <c:firstSliceAng val="18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840700222608076"/>
          <c:y val="4.2108858029322023E-2"/>
          <c:w val="0.63479635191679995"/>
          <c:h val="0.90999687499222892"/>
        </c:manualLayout>
      </c:layout>
      <c:barChart>
        <c:barDir val="bar"/>
        <c:grouping val="clustered"/>
        <c:varyColors val="0"/>
        <c:ser>
          <c:idx val="0"/>
          <c:order val="0"/>
          <c:tx>
            <c:strRef>
              <c:f>'Internal - Presentation Charts'!$A$41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'Internal - Presentation Charts'!$B$40:$C$40</c:f>
              <c:strCache>
                <c:ptCount val="2"/>
                <c:pt idx="0">
                  <c:v>Cities without a residential Food Waste 
Diversion Program</c:v>
                </c:pt>
                <c:pt idx="1">
                  <c:v>Cities with a residential Food Waste 
Diversion Program</c:v>
                </c:pt>
              </c:strCache>
            </c:strRef>
          </c:cat>
          <c:val>
            <c:numRef>
              <c:f>'Internal - Presentation Charts'!$B$41:$C$41</c:f>
              <c:numCache>
                <c:formatCode>_("$"* #,##0.00_);_("$"* \(#,##0.00\);_("$"* "-"??_);_(@_)</c:formatCode>
                <c:ptCount val="2"/>
                <c:pt idx="0">
                  <c:v>15.42</c:v>
                </c:pt>
                <c:pt idx="1">
                  <c:v>20.84</c:v>
                </c:pt>
              </c:numCache>
            </c:numRef>
          </c:val>
          <c:extLst>
            <c:ext xmlns:c16="http://schemas.microsoft.com/office/drawing/2014/chart" uri="{C3380CC4-5D6E-409C-BE32-E72D297353CC}">
              <c16:uniqueId val="{00000000-5EC2-4057-92C3-25D98A59AB9E}"/>
            </c:ext>
          </c:extLst>
        </c:ser>
        <c:ser>
          <c:idx val="1"/>
          <c:order val="1"/>
          <c:tx>
            <c:strRef>
              <c:f>'Internal - Presentation Charts'!$A$42</c:f>
              <c:strCache>
                <c:ptCount val="1"/>
                <c:pt idx="0">
                  <c:v>25th Quartile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'Internal - Presentation Charts'!$B$40:$C$40</c:f>
              <c:strCache>
                <c:ptCount val="2"/>
                <c:pt idx="0">
                  <c:v>Cities without a residential Food Waste 
Diversion Program</c:v>
                </c:pt>
                <c:pt idx="1">
                  <c:v>Cities with a residential Food Waste 
Diversion Program</c:v>
                </c:pt>
              </c:strCache>
            </c:strRef>
          </c:cat>
          <c:val>
            <c:numRef>
              <c:f>'Internal - Presentation Charts'!$B$42:$C$42</c:f>
              <c:numCache>
                <c:formatCode>_("$"* #,##0.00_);_("$"* \(#,##0.00\);_("$"* "-"??_);_(@_)</c:formatCode>
                <c:ptCount val="2"/>
                <c:pt idx="0">
                  <c:v>22.27</c:v>
                </c:pt>
                <c:pt idx="1">
                  <c:v>23.327500000000001</c:v>
                </c:pt>
              </c:numCache>
            </c:numRef>
          </c:val>
          <c:extLst>
            <c:ext xmlns:c16="http://schemas.microsoft.com/office/drawing/2014/chart" uri="{C3380CC4-5D6E-409C-BE32-E72D297353CC}">
              <c16:uniqueId val="{00000001-5EC2-4057-92C3-25D98A59AB9E}"/>
            </c:ext>
          </c:extLst>
        </c:ser>
        <c:ser>
          <c:idx val="2"/>
          <c:order val="2"/>
          <c:tx>
            <c:strRef>
              <c:f>'Internal - Presentation Charts'!$A$43</c:f>
              <c:strCache>
                <c:ptCount val="1"/>
                <c:pt idx="0">
                  <c:v>Median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'Internal - Presentation Charts'!$B$40:$C$40</c:f>
              <c:strCache>
                <c:ptCount val="2"/>
                <c:pt idx="0">
                  <c:v>Cities without a residential Food Waste 
Diversion Program</c:v>
                </c:pt>
                <c:pt idx="1">
                  <c:v>Cities with a residential Food Waste 
Diversion Program</c:v>
                </c:pt>
              </c:strCache>
            </c:strRef>
          </c:cat>
          <c:val>
            <c:numRef>
              <c:f>'Internal - Presentation Charts'!$B$43:$C$43</c:f>
              <c:numCache>
                <c:formatCode>_("$"* #,##0.00_);_("$"* \(#,##0.00\);_("$"* "-"??_);_(@_)</c:formatCode>
                <c:ptCount val="2"/>
                <c:pt idx="0">
                  <c:v>27.09</c:v>
                </c:pt>
                <c:pt idx="1">
                  <c:v>34.504999999999995</c:v>
                </c:pt>
              </c:numCache>
            </c:numRef>
          </c:val>
          <c:extLst>
            <c:ext xmlns:c16="http://schemas.microsoft.com/office/drawing/2014/chart" uri="{C3380CC4-5D6E-409C-BE32-E72D297353CC}">
              <c16:uniqueId val="{00000002-5EC2-4057-92C3-25D98A59AB9E}"/>
            </c:ext>
          </c:extLst>
        </c:ser>
        <c:ser>
          <c:idx val="3"/>
          <c:order val="3"/>
          <c:tx>
            <c:strRef>
              <c:f>'Internal - Presentation Charts'!$A$44</c:f>
              <c:strCache>
                <c:ptCount val="1"/>
                <c:pt idx="0">
                  <c:v>75th Quartile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'Internal - Presentation Charts'!$B$40:$C$40</c:f>
              <c:strCache>
                <c:ptCount val="2"/>
                <c:pt idx="0">
                  <c:v>Cities without a residential Food Waste 
Diversion Program</c:v>
                </c:pt>
                <c:pt idx="1">
                  <c:v>Cities with a residential Food Waste 
Diversion Program</c:v>
                </c:pt>
              </c:strCache>
            </c:strRef>
          </c:cat>
          <c:val>
            <c:numRef>
              <c:f>'Internal - Presentation Charts'!$B$44:$C$44</c:f>
              <c:numCache>
                <c:formatCode>_("$"* #,##0.00_);_("$"* \(#,##0.00\);_("$"* "-"??_);_(@_)</c:formatCode>
                <c:ptCount val="2"/>
                <c:pt idx="0">
                  <c:v>32.299999999999997</c:v>
                </c:pt>
                <c:pt idx="1">
                  <c:v>39.982500000000002</c:v>
                </c:pt>
              </c:numCache>
            </c:numRef>
          </c:val>
          <c:extLst>
            <c:ext xmlns:c16="http://schemas.microsoft.com/office/drawing/2014/chart" uri="{C3380CC4-5D6E-409C-BE32-E72D297353CC}">
              <c16:uniqueId val="{00000003-5EC2-4057-92C3-25D98A59AB9E}"/>
            </c:ext>
          </c:extLst>
        </c:ser>
        <c:ser>
          <c:idx val="4"/>
          <c:order val="4"/>
          <c:tx>
            <c:strRef>
              <c:f>'Internal - Presentation Charts'!$A$45</c:f>
              <c:strCache>
                <c:ptCount val="1"/>
                <c:pt idx="0">
                  <c:v>High</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'Internal - Presentation Charts'!$B$40:$C$40</c:f>
              <c:strCache>
                <c:ptCount val="2"/>
                <c:pt idx="0">
                  <c:v>Cities without a residential Food Waste 
Diversion Program</c:v>
                </c:pt>
                <c:pt idx="1">
                  <c:v>Cities with a residential Food Waste 
Diversion Program</c:v>
                </c:pt>
              </c:strCache>
            </c:strRef>
          </c:cat>
          <c:val>
            <c:numRef>
              <c:f>'Internal - Presentation Charts'!$B$45:$C$45</c:f>
              <c:numCache>
                <c:formatCode>_("$"* #,##0.00_);_("$"* \(#,##0.00\);_("$"* "-"??_);_(@_)</c:formatCode>
                <c:ptCount val="2"/>
                <c:pt idx="0">
                  <c:v>52.92</c:v>
                </c:pt>
                <c:pt idx="1">
                  <c:v>53.9</c:v>
                </c:pt>
              </c:numCache>
            </c:numRef>
          </c:val>
          <c:extLst>
            <c:ext xmlns:c16="http://schemas.microsoft.com/office/drawing/2014/chart" uri="{C3380CC4-5D6E-409C-BE32-E72D297353CC}">
              <c16:uniqueId val="{00000004-5EC2-4057-92C3-25D98A59AB9E}"/>
            </c:ext>
          </c:extLst>
        </c:ser>
        <c:dLbls>
          <c:dLblPos val="outEnd"/>
          <c:showLegendKey val="0"/>
          <c:showVal val="1"/>
          <c:showCatName val="0"/>
          <c:showSerName val="0"/>
          <c:showPercent val="0"/>
          <c:showBubbleSize val="0"/>
        </c:dLbls>
        <c:gapWidth val="269"/>
        <c:overlap val="-20"/>
        <c:axId val="1298985088"/>
        <c:axId val="1298974272"/>
      </c:barChart>
      <c:catAx>
        <c:axId val="129898508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none" spc="0" normalizeH="0" baseline="0">
                <a:solidFill>
                  <a:sysClr val="windowText" lastClr="000000"/>
                </a:solidFill>
                <a:latin typeface="+mn-lt"/>
                <a:ea typeface="+mn-ea"/>
                <a:cs typeface="+mn-cs"/>
              </a:defRPr>
            </a:pPr>
            <a:endParaRPr lang="en-US"/>
          </a:p>
        </c:txPr>
        <c:crossAx val="1298974272"/>
        <c:crosses val="autoZero"/>
        <c:auto val="1"/>
        <c:lblAlgn val="ctr"/>
        <c:lblOffset val="100"/>
        <c:noMultiLvlLbl val="0"/>
      </c:catAx>
      <c:valAx>
        <c:axId val="1298974272"/>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en-US"/>
          </a:p>
        </c:txPr>
        <c:crossAx val="12989850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B051D0-C73A-4A06-9D55-3981DC323D12}"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735AFF82-E2AC-472B-8F34-C126D75D4009}">
      <dgm:prSet phldrT="[Text]" custT="1"/>
      <dgm:spPr/>
      <dgm:t>
        <a:bodyPr/>
        <a:lstStyle/>
        <a:p>
          <a:r>
            <a:rPr lang="en-US" sz="2000" b="1" dirty="0">
              <a:solidFill>
                <a:schemeClr val="tx2"/>
              </a:solidFill>
            </a:rPr>
            <a:t>$41 billion</a:t>
          </a:r>
        </a:p>
      </dgm:t>
    </dgm:pt>
    <dgm:pt modelId="{5AC22C83-976B-4759-B675-DE973DAB7FFB}" type="parTrans" cxnId="{02B8D94C-E2C2-4283-9CD9-245388A60953}">
      <dgm:prSet/>
      <dgm:spPr/>
      <dgm:t>
        <a:bodyPr/>
        <a:lstStyle/>
        <a:p>
          <a:endParaRPr lang="en-US" sz="2000">
            <a:solidFill>
              <a:schemeClr val="tx2"/>
            </a:solidFill>
          </a:endParaRPr>
        </a:p>
      </dgm:t>
    </dgm:pt>
    <dgm:pt modelId="{9C0AC8C7-0022-4548-BE4E-E2AD3329EF43}" type="sibTrans" cxnId="{02B8D94C-E2C2-4283-9CD9-245388A60953}">
      <dgm:prSet/>
      <dgm:spPr/>
      <dgm:t>
        <a:bodyPr/>
        <a:lstStyle/>
        <a:p>
          <a:endParaRPr lang="en-US" sz="2000">
            <a:solidFill>
              <a:schemeClr val="tx2"/>
            </a:solidFill>
          </a:endParaRPr>
        </a:p>
      </dgm:t>
    </dgm:pt>
    <dgm:pt modelId="{B17D0E06-B1CE-42C9-A41C-F2023BDD1472}">
      <dgm:prSet phldrT="[Text]" custT="1"/>
      <dgm:spPr/>
      <dgm:t>
        <a:bodyPr/>
        <a:lstStyle/>
        <a:p>
          <a:r>
            <a:rPr lang="en-US" sz="2000" dirty="0">
              <a:solidFill>
                <a:schemeClr val="tx2"/>
              </a:solidFill>
            </a:rPr>
            <a:t>Transportation</a:t>
          </a:r>
        </a:p>
      </dgm:t>
    </dgm:pt>
    <dgm:pt modelId="{27BD77F6-99C5-42FA-9B1E-61A843E1C068}" type="parTrans" cxnId="{C5222AAB-20E0-4E8E-8664-660C28D7B271}">
      <dgm:prSet/>
      <dgm:spPr/>
      <dgm:t>
        <a:bodyPr/>
        <a:lstStyle/>
        <a:p>
          <a:endParaRPr lang="en-US" sz="2000">
            <a:solidFill>
              <a:schemeClr val="tx2"/>
            </a:solidFill>
          </a:endParaRPr>
        </a:p>
      </dgm:t>
    </dgm:pt>
    <dgm:pt modelId="{98E0D367-1B70-4530-B088-12BD38FC04E5}" type="sibTrans" cxnId="{C5222AAB-20E0-4E8E-8664-660C28D7B271}">
      <dgm:prSet/>
      <dgm:spPr/>
      <dgm:t>
        <a:bodyPr/>
        <a:lstStyle/>
        <a:p>
          <a:endParaRPr lang="en-US" sz="2000">
            <a:solidFill>
              <a:schemeClr val="tx2"/>
            </a:solidFill>
          </a:endParaRPr>
        </a:p>
      </dgm:t>
    </dgm:pt>
    <dgm:pt modelId="{F38B5C8E-3A20-4290-BAFB-3CF82FCD63CC}">
      <dgm:prSet phldrT="[Text]" custT="1"/>
      <dgm:spPr/>
      <dgm:t>
        <a:bodyPr/>
        <a:lstStyle/>
        <a:p>
          <a:r>
            <a:rPr lang="en-US" sz="2000" b="1" dirty="0">
              <a:solidFill>
                <a:schemeClr val="tx2"/>
              </a:solidFill>
            </a:rPr>
            <a:t>$3 billion</a:t>
          </a:r>
        </a:p>
      </dgm:t>
    </dgm:pt>
    <dgm:pt modelId="{341277E3-6CFF-4A9C-852F-15832FCA940B}" type="parTrans" cxnId="{29618E58-16B8-41A7-A0A8-AE0187191B00}">
      <dgm:prSet/>
      <dgm:spPr/>
      <dgm:t>
        <a:bodyPr/>
        <a:lstStyle/>
        <a:p>
          <a:endParaRPr lang="en-US" sz="2000">
            <a:solidFill>
              <a:schemeClr val="tx2"/>
            </a:solidFill>
          </a:endParaRPr>
        </a:p>
      </dgm:t>
    </dgm:pt>
    <dgm:pt modelId="{DC6AE876-8436-4CBB-9BDE-B1D694610A83}" type="sibTrans" cxnId="{29618E58-16B8-41A7-A0A8-AE0187191B00}">
      <dgm:prSet/>
      <dgm:spPr/>
      <dgm:t>
        <a:bodyPr/>
        <a:lstStyle/>
        <a:p>
          <a:endParaRPr lang="en-US" sz="2000">
            <a:solidFill>
              <a:schemeClr val="tx2"/>
            </a:solidFill>
          </a:endParaRPr>
        </a:p>
      </dgm:t>
    </dgm:pt>
    <dgm:pt modelId="{0A45DF12-8694-40F4-BCB1-30970A9F1A0B}">
      <dgm:prSet phldrT="[Text]" custT="1"/>
      <dgm:spPr/>
      <dgm:t>
        <a:bodyPr/>
        <a:lstStyle/>
        <a:p>
          <a:r>
            <a:rPr lang="en-US" sz="2000" dirty="0">
              <a:solidFill>
                <a:schemeClr val="tx2"/>
              </a:solidFill>
            </a:rPr>
            <a:t>Broadband</a:t>
          </a:r>
        </a:p>
      </dgm:t>
    </dgm:pt>
    <dgm:pt modelId="{DB5CDE00-F524-414A-8393-FFDF5BC2C085}" type="parTrans" cxnId="{D90DD277-A361-4E0B-86DD-06F8B5A3B43F}">
      <dgm:prSet/>
      <dgm:spPr/>
      <dgm:t>
        <a:bodyPr/>
        <a:lstStyle/>
        <a:p>
          <a:endParaRPr lang="en-US" sz="2000">
            <a:solidFill>
              <a:schemeClr val="tx2"/>
            </a:solidFill>
          </a:endParaRPr>
        </a:p>
      </dgm:t>
    </dgm:pt>
    <dgm:pt modelId="{C1424CBC-3FF6-452D-A782-DB1DA7406281}" type="sibTrans" cxnId="{D90DD277-A361-4E0B-86DD-06F8B5A3B43F}">
      <dgm:prSet/>
      <dgm:spPr/>
      <dgm:t>
        <a:bodyPr/>
        <a:lstStyle/>
        <a:p>
          <a:endParaRPr lang="en-US" sz="2000">
            <a:solidFill>
              <a:schemeClr val="tx2"/>
            </a:solidFill>
          </a:endParaRPr>
        </a:p>
      </dgm:t>
    </dgm:pt>
    <dgm:pt modelId="{5FF8EF89-668B-467A-8D5E-ED5D5480CB98}">
      <dgm:prSet phldrT="[Text]" custT="1"/>
      <dgm:spPr/>
      <dgm:t>
        <a:bodyPr/>
        <a:lstStyle/>
        <a:p>
          <a:r>
            <a:rPr lang="en-US" sz="2000" b="1" dirty="0">
              <a:solidFill>
                <a:schemeClr val="tx2"/>
              </a:solidFill>
            </a:rPr>
            <a:t>$3.5 billion</a:t>
          </a:r>
        </a:p>
      </dgm:t>
    </dgm:pt>
    <dgm:pt modelId="{B11CBE19-0E38-4DF7-A6C6-147455679E2B}" type="parTrans" cxnId="{B1D48E59-B69A-4479-A8DE-95D1F97AF67E}">
      <dgm:prSet/>
      <dgm:spPr/>
      <dgm:t>
        <a:bodyPr/>
        <a:lstStyle/>
        <a:p>
          <a:endParaRPr lang="en-US" sz="2000">
            <a:solidFill>
              <a:schemeClr val="tx2"/>
            </a:solidFill>
          </a:endParaRPr>
        </a:p>
      </dgm:t>
    </dgm:pt>
    <dgm:pt modelId="{303C7C2C-DE8D-44C9-AC10-2ACB5D328496}" type="sibTrans" cxnId="{B1D48E59-B69A-4479-A8DE-95D1F97AF67E}">
      <dgm:prSet/>
      <dgm:spPr/>
      <dgm:t>
        <a:bodyPr/>
        <a:lstStyle/>
        <a:p>
          <a:endParaRPr lang="en-US" sz="2000">
            <a:solidFill>
              <a:schemeClr val="tx2"/>
            </a:solidFill>
          </a:endParaRPr>
        </a:p>
      </dgm:t>
    </dgm:pt>
    <dgm:pt modelId="{1E9A5A91-B988-4BAF-882E-1E2B664AFAE4}">
      <dgm:prSet phldrT="[Text]" custT="1"/>
      <dgm:spPr/>
      <dgm:t>
        <a:bodyPr/>
        <a:lstStyle/>
        <a:p>
          <a:r>
            <a:rPr lang="en-US" sz="2000" dirty="0">
              <a:solidFill>
                <a:schemeClr val="tx2"/>
              </a:solidFill>
            </a:rPr>
            <a:t>Water</a:t>
          </a:r>
        </a:p>
      </dgm:t>
    </dgm:pt>
    <dgm:pt modelId="{0CB30241-FE62-4E35-AF9C-7E9B927ACFB7}" type="parTrans" cxnId="{301E7B0C-97C7-436E-B989-E7C4327EEC25}">
      <dgm:prSet/>
      <dgm:spPr/>
      <dgm:t>
        <a:bodyPr/>
        <a:lstStyle/>
        <a:p>
          <a:endParaRPr lang="en-US" sz="2000">
            <a:solidFill>
              <a:schemeClr val="tx2"/>
            </a:solidFill>
          </a:endParaRPr>
        </a:p>
      </dgm:t>
    </dgm:pt>
    <dgm:pt modelId="{1A9DC5F3-B6FC-41D7-AEB3-E0FDC2D87FC4}" type="sibTrans" cxnId="{301E7B0C-97C7-436E-B989-E7C4327EEC25}">
      <dgm:prSet/>
      <dgm:spPr/>
      <dgm:t>
        <a:bodyPr/>
        <a:lstStyle/>
        <a:p>
          <a:endParaRPr lang="en-US" sz="2000">
            <a:solidFill>
              <a:schemeClr val="tx2"/>
            </a:solidFill>
          </a:endParaRPr>
        </a:p>
      </dgm:t>
    </dgm:pt>
    <dgm:pt modelId="{3F1489D5-8E22-45B8-B3E3-2A2E121AC45C}">
      <dgm:prSet phldrT="[Text]" custT="1"/>
      <dgm:spPr/>
      <dgm:t>
        <a:bodyPr/>
        <a:lstStyle/>
        <a:p>
          <a:r>
            <a:rPr lang="en-US" sz="2000" b="1" dirty="0">
              <a:solidFill>
                <a:schemeClr val="tx2"/>
              </a:solidFill>
            </a:rPr>
            <a:t>$500 million</a:t>
          </a:r>
        </a:p>
      </dgm:t>
    </dgm:pt>
    <dgm:pt modelId="{2218F957-A56B-4929-B112-09F14B28B3CC}" type="parTrans" cxnId="{B83D981F-3060-4698-8CF1-04ABDE730420}">
      <dgm:prSet/>
      <dgm:spPr/>
      <dgm:t>
        <a:bodyPr/>
        <a:lstStyle/>
        <a:p>
          <a:endParaRPr lang="en-US" sz="2000">
            <a:solidFill>
              <a:schemeClr val="tx2"/>
            </a:solidFill>
          </a:endParaRPr>
        </a:p>
      </dgm:t>
    </dgm:pt>
    <dgm:pt modelId="{75A8BC59-3DA2-45AE-8794-5E76A4574AD7}" type="sibTrans" cxnId="{B83D981F-3060-4698-8CF1-04ABDE730420}">
      <dgm:prSet/>
      <dgm:spPr/>
      <dgm:t>
        <a:bodyPr/>
        <a:lstStyle/>
        <a:p>
          <a:endParaRPr lang="en-US" sz="2000">
            <a:solidFill>
              <a:schemeClr val="tx2"/>
            </a:solidFill>
          </a:endParaRPr>
        </a:p>
      </dgm:t>
    </dgm:pt>
    <dgm:pt modelId="{34000723-7F21-4FEB-9FAB-3D02BF3B9BCB}">
      <dgm:prSet phldrT="[Text]" custT="1"/>
      <dgm:spPr/>
      <dgm:t>
        <a:bodyPr/>
        <a:lstStyle/>
        <a:p>
          <a:r>
            <a:rPr lang="en-US" sz="2000" dirty="0">
              <a:solidFill>
                <a:schemeClr val="tx2"/>
              </a:solidFill>
            </a:rPr>
            <a:t>Climate, Energy, and Other</a:t>
          </a:r>
        </a:p>
      </dgm:t>
    </dgm:pt>
    <dgm:pt modelId="{1A99DC8F-CC75-4AAC-80D0-ABE7A798B3B9}" type="parTrans" cxnId="{95A55205-7B4C-46B0-B687-EBD3AAA9F78A}">
      <dgm:prSet/>
      <dgm:spPr/>
      <dgm:t>
        <a:bodyPr/>
        <a:lstStyle/>
        <a:p>
          <a:endParaRPr lang="en-US" sz="2000">
            <a:solidFill>
              <a:schemeClr val="tx2"/>
            </a:solidFill>
          </a:endParaRPr>
        </a:p>
      </dgm:t>
    </dgm:pt>
    <dgm:pt modelId="{E1907E5A-486A-423F-BCCB-59CADA105883}" type="sibTrans" cxnId="{95A55205-7B4C-46B0-B687-EBD3AAA9F78A}">
      <dgm:prSet/>
      <dgm:spPr/>
      <dgm:t>
        <a:bodyPr/>
        <a:lstStyle/>
        <a:p>
          <a:endParaRPr lang="en-US" sz="2000">
            <a:solidFill>
              <a:schemeClr val="tx2"/>
            </a:solidFill>
          </a:endParaRPr>
        </a:p>
      </dgm:t>
    </dgm:pt>
    <dgm:pt modelId="{988DB313-E960-4965-BE24-98F57EFD8A4C}" type="pres">
      <dgm:prSet presAssocID="{36B051D0-C73A-4A06-9D55-3981DC323D12}" presName="vert0" presStyleCnt="0">
        <dgm:presLayoutVars>
          <dgm:dir/>
          <dgm:animOne val="branch"/>
          <dgm:animLvl val="lvl"/>
        </dgm:presLayoutVars>
      </dgm:prSet>
      <dgm:spPr/>
    </dgm:pt>
    <dgm:pt modelId="{CF217D36-4274-496B-9A52-4E50C2C4937B}" type="pres">
      <dgm:prSet presAssocID="{735AFF82-E2AC-472B-8F34-C126D75D4009}" presName="thickLine" presStyleLbl="alignNode1" presStyleIdx="0" presStyleCnt="4"/>
      <dgm:spPr/>
    </dgm:pt>
    <dgm:pt modelId="{634ADCDF-8171-449C-9094-48DFC8EB9E4B}" type="pres">
      <dgm:prSet presAssocID="{735AFF82-E2AC-472B-8F34-C126D75D4009}" presName="horz1" presStyleCnt="0"/>
      <dgm:spPr/>
    </dgm:pt>
    <dgm:pt modelId="{1E708EE0-7D9B-4CF5-AE38-A6BAAD5CC484}" type="pres">
      <dgm:prSet presAssocID="{735AFF82-E2AC-472B-8F34-C126D75D4009}" presName="tx1" presStyleLbl="revTx" presStyleIdx="0" presStyleCnt="8"/>
      <dgm:spPr/>
    </dgm:pt>
    <dgm:pt modelId="{3DA42C5E-D64B-4351-83FF-B01A984CA040}" type="pres">
      <dgm:prSet presAssocID="{735AFF82-E2AC-472B-8F34-C126D75D4009}" presName="vert1" presStyleCnt="0"/>
      <dgm:spPr/>
    </dgm:pt>
    <dgm:pt modelId="{76170130-BA0B-422C-840C-83A7A0D73DA8}" type="pres">
      <dgm:prSet presAssocID="{B17D0E06-B1CE-42C9-A41C-F2023BDD1472}" presName="vertSpace2a" presStyleCnt="0"/>
      <dgm:spPr/>
    </dgm:pt>
    <dgm:pt modelId="{2CE80A00-BD09-42B7-827B-54B02DF5D540}" type="pres">
      <dgm:prSet presAssocID="{B17D0E06-B1CE-42C9-A41C-F2023BDD1472}" presName="horz2" presStyleCnt="0"/>
      <dgm:spPr/>
    </dgm:pt>
    <dgm:pt modelId="{4EF49902-BA34-4FE6-877C-934AA0F35731}" type="pres">
      <dgm:prSet presAssocID="{B17D0E06-B1CE-42C9-A41C-F2023BDD1472}" presName="horzSpace2" presStyleCnt="0"/>
      <dgm:spPr/>
    </dgm:pt>
    <dgm:pt modelId="{BD9C25B3-71B8-46E8-B4D5-EF3DDB5D93C7}" type="pres">
      <dgm:prSet presAssocID="{B17D0E06-B1CE-42C9-A41C-F2023BDD1472}" presName="tx2" presStyleLbl="revTx" presStyleIdx="1" presStyleCnt="8"/>
      <dgm:spPr/>
    </dgm:pt>
    <dgm:pt modelId="{9A788BD0-090C-4D69-BEB1-1E071CCBA762}" type="pres">
      <dgm:prSet presAssocID="{B17D0E06-B1CE-42C9-A41C-F2023BDD1472}" presName="vert2" presStyleCnt="0"/>
      <dgm:spPr/>
    </dgm:pt>
    <dgm:pt modelId="{9D5EE411-596C-4921-AF37-D8BA473A7238}" type="pres">
      <dgm:prSet presAssocID="{B17D0E06-B1CE-42C9-A41C-F2023BDD1472}" presName="thinLine2b" presStyleLbl="callout" presStyleIdx="0" presStyleCnt="4"/>
      <dgm:spPr/>
    </dgm:pt>
    <dgm:pt modelId="{A39360D0-7154-41CE-80E4-2227A0198D8A}" type="pres">
      <dgm:prSet presAssocID="{B17D0E06-B1CE-42C9-A41C-F2023BDD1472}" presName="vertSpace2b" presStyleCnt="0"/>
      <dgm:spPr/>
    </dgm:pt>
    <dgm:pt modelId="{343185DD-F796-4FBF-9573-EC6DDA91834A}" type="pres">
      <dgm:prSet presAssocID="{F38B5C8E-3A20-4290-BAFB-3CF82FCD63CC}" presName="thickLine" presStyleLbl="alignNode1" presStyleIdx="1" presStyleCnt="4"/>
      <dgm:spPr/>
    </dgm:pt>
    <dgm:pt modelId="{C0B0E844-54AE-4E9A-97AC-E68D36EEBE76}" type="pres">
      <dgm:prSet presAssocID="{F38B5C8E-3A20-4290-BAFB-3CF82FCD63CC}" presName="horz1" presStyleCnt="0"/>
      <dgm:spPr/>
    </dgm:pt>
    <dgm:pt modelId="{80C6337B-F339-4B88-ADE7-1AE302500381}" type="pres">
      <dgm:prSet presAssocID="{F38B5C8E-3A20-4290-BAFB-3CF82FCD63CC}" presName="tx1" presStyleLbl="revTx" presStyleIdx="2" presStyleCnt="8"/>
      <dgm:spPr/>
    </dgm:pt>
    <dgm:pt modelId="{037F8BBC-0CFC-4778-8592-0550695AACD8}" type="pres">
      <dgm:prSet presAssocID="{F38B5C8E-3A20-4290-BAFB-3CF82FCD63CC}" presName="vert1" presStyleCnt="0"/>
      <dgm:spPr/>
    </dgm:pt>
    <dgm:pt modelId="{A594546F-2B5B-4059-BE00-A8D8A71354E1}" type="pres">
      <dgm:prSet presAssocID="{0A45DF12-8694-40F4-BCB1-30970A9F1A0B}" presName="vertSpace2a" presStyleCnt="0"/>
      <dgm:spPr/>
    </dgm:pt>
    <dgm:pt modelId="{3B3CA21D-9C6E-4C2C-B626-904DCCE7BB6E}" type="pres">
      <dgm:prSet presAssocID="{0A45DF12-8694-40F4-BCB1-30970A9F1A0B}" presName="horz2" presStyleCnt="0"/>
      <dgm:spPr/>
    </dgm:pt>
    <dgm:pt modelId="{BDD6ED44-93B8-4AAB-B787-1C53BBF7E332}" type="pres">
      <dgm:prSet presAssocID="{0A45DF12-8694-40F4-BCB1-30970A9F1A0B}" presName="horzSpace2" presStyleCnt="0"/>
      <dgm:spPr/>
    </dgm:pt>
    <dgm:pt modelId="{36DFE833-E915-410D-BD79-3E75F8B6127E}" type="pres">
      <dgm:prSet presAssocID="{0A45DF12-8694-40F4-BCB1-30970A9F1A0B}" presName="tx2" presStyleLbl="revTx" presStyleIdx="3" presStyleCnt="8"/>
      <dgm:spPr/>
    </dgm:pt>
    <dgm:pt modelId="{4CAFD7FD-A48A-494D-8235-AFF1ED008123}" type="pres">
      <dgm:prSet presAssocID="{0A45DF12-8694-40F4-BCB1-30970A9F1A0B}" presName="vert2" presStyleCnt="0"/>
      <dgm:spPr/>
    </dgm:pt>
    <dgm:pt modelId="{2E2CF8E5-C077-4F7C-9D0A-8E31155F04C4}" type="pres">
      <dgm:prSet presAssocID="{0A45DF12-8694-40F4-BCB1-30970A9F1A0B}" presName="thinLine2b" presStyleLbl="callout" presStyleIdx="1" presStyleCnt="4"/>
      <dgm:spPr/>
    </dgm:pt>
    <dgm:pt modelId="{939E399B-76C5-44F0-A584-730533655642}" type="pres">
      <dgm:prSet presAssocID="{0A45DF12-8694-40F4-BCB1-30970A9F1A0B}" presName="vertSpace2b" presStyleCnt="0"/>
      <dgm:spPr/>
    </dgm:pt>
    <dgm:pt modelId="{8207C893-27F1-4D7A-A6B1-8A91BC31FADA}" type="pres">
      <dgm:prSet presAssocID="{5FF8EF89-668B-467A-8D5E-ED5D5480CB98}" presName="thickLine" presStyleLbl="alignNode1" presStyleIdx="2" presStyleCnt="4"/>
      <dgm:spPr/>
    </dgm:pt>
    <dgm:pt modelId="{CF1386AF-AA2E-42E1-BF1C-C5804EA39C0C}" type="pres">
      <dgm:prSet presAssocID="{5FF8EF89-668B-467A-8D5E-ED5D5480CB98}" presName="horz1" presStyleCnt="0"/>
      <dgm:spPr/>
    </dgm:pt>
    <dgm:pt modelId="{F58A42F6-9445-489E-8ED5-7D25029CB686}" type="pres">
      <dgm:prSet presAssocID="{5FF8EF89-668B-467A-8D5E-ED5D5480CB98}" presName="tx1" presStyleLbl="revTx" presStyleIdx="4" presStyleCnt="8"/>
      <dgm:spPr/>
    </dgm:pt>
    <dgm:pt modelId="{D4E3582B-F065-4323-8772-82F73D79E197}" type="pres">
      <dgm:prSet presAssocID="{5FF8EF89-668B-467A-8D5E-ED5D5480CB98}" presName="vert1" presStyleCnt="0"/>
      <dgm:spPr/>
    </dgm:pt>
    <dgm:pt modelId="{E617E0C5-B469-4034-8065-95D4082D1CD2}" type="pres">
      <dgm:prSet presAssocID="{1E9A5A91-B988-4BAF-882E-1E2B664AFAE4}" presName="vertSpace2a" presStyleCnt="0"/>
      <dgm:spPr/>
    </dgm:pt>
    <dgm:pt modelId="{34BF0544-4735-4AAD-9A69-E74166F42AC9}" type="pres">
      <dgm:prSet presAssocID="{1E9A5A91-B988-4BAF-882E-1E2B664AFAE4}" presName="horz2" presStyleCnt="0"/>
      <dgm:spPr/>
    </dgm:pt>
    <dgm:pt modelId="{E94AE30A-A4AC-4081-A1FB-D3D20FEA6C61}" type="pres">
      <dgm:prSet presAssocID="{1E9A5A91-B988-4BAF-882E-1E2B664AFAE4}" presName="horzSpace2" presStyleCnt="0"/>
      <dgm:spPr/>
    </dgm:pt>
    <dgm:pt modelId="{B20638E3-FE2B-4F32-BEBA-393AB995EDAD}" type="pres">
      <dgm:prSet presAssocID="{1E9A5A91-B988-4BAF-882E-1E2B664AFAE4}" presName="tx2" presStyleLbl="revTx" presStyleIdx="5" presStyleCnt="8"/>
      <dgm:spPr/>
    </dgm:pt>
    <dgm:pt modelId="{A425673D-3752-4029-8D32-C65DBA9820BE}" type="pres">
      <dgm:prSet presAssocID="{1E9A5A91-B988-4BAF-882E-1E2B664AFAE4}" presName="vert2" presStyleCnt="0"/>
      <dgm:spPr/>
    </dgm:pt>
    <dgm:pt modelId="{DF875466-E36B-4C44-A9F2-8ED6D16B680A}" type="pres">
      <dgm:prSet presAssocID="{1E9A5A91-B988-4BAF-882E-1E2B664AFAE4}" presName="thinLine2b" presStyleLbl="callout" presStyleIdx="2" presStyleCnt="4"/>
      <dgm:spPr/>
    </dgm:pt>
    <dgm:pt modelId="{E87D397D-86ED-4C75-AE60-33E49B22E546}" type="pres">
      <dgm:prSet presAssocID="{1E9A5A91-B988-4BAF-882E-1E2B664AFAE4}" presName="vertSpace2b" presStyleCnt="0"/>
      <dgm:spPr/>
    </dgm:pt>
    <dgm:pt modelId="{D51CA21F-992A-4114-B78A-4B8CF8C6A06F}" type="pres">
      <dgm:prSet presAssocID="{3F1489D5-8E22-45B8-B3E3-2A2E121AC45C}" presName="thickLine" presStyleLbl="alignNode1" presStyleIdx="3" presStyleCnt="4"/>
      <dgm:spPr/>
    </dgm:pt>
    <dgm:pt modelId="{102A2F9B-7A78-4BD3-BEDE-51D7A30CEC2F}" type="pres">
      <dgm:prSet presAssocID="{3F1489D5-8E22-45B8-B3E3-2A2E121AC45C}" presName="horz1" presStyleCnt="0"/>
      <dgm:spPr/>
    </dgm:pt>
    <dgm:pt modelId="{8B26BF16-E8B8-4539-B0FC-A6EA0B1FA6E7}" type="pres">
      <dgm:prSet presAssocID="{3F1489D5-8E22-45B8-B3E3-2A2E121AC45C}" presName="tx1" presStyleLbl="revTx" presStyleIdx="6" presStyleCnt="8"/>
      <dgm:spPr/>
    </dgm:pt>
    <dgm:pt modelId="{0B1624B1-B5C1-4D22-98C8-9D928A0A319A}" type="pres">
      <dgm:prSet presAssocID="{3F1489D5-8E22-45B8-B3E3-2A2E121AC45C}" presName="vert1" presStyleCnt="0"/>
      <dgm:spPr/>
    </dgm:pt>
    <dgm:pt modelId="{4B61FC76-7DB8-4DE9-B853-46CBC1ED359E}" type="pres">
      <dgm:prSet presAssocID="{34000723-7F21-4FEB-9FAB-3D02BF3B9BCB}" presName="vertSpace2a" presStyleCnt="0"/>
      <dgm:spPr/>
    </dgm:pt>
    <dgm:pt modelId="{ED8965F1-EE7F-4A56-9FBF-F047B7AC8228}" type="pres">
      <dgm:prSet presAssocID="{34000723-7F21-4FEB-9FAB-3D02BF3B9BCB}" presName="horz2" presStyleCnt="0"/>
      <dgm:spPr/>
    </dgm:pt>
    <dgm:pt modelId="{61D516B9-584C-4B52-ACFB-ACBCABE20108}" type="pres">
      <dgm:prSet presAssocID="{34000723-7F21-4FEB-9FAB-3D02BF3B9BCB}" presName="horzSpace2" presStyleCnt="0"/>
      <dgm:spPr/>
    </dgm:pt>
    <dgm:pt modelId="{E6448166-808A-4695-A6FF-962FEE586ABC}" type="pres">
      <dgm:prSet presAssocID="{34000723-7F21-4FEB-9FAB-3D02BF3B9BCB}" presName="tx2" presStyleLbl="revTx" presStyleIdx="7" presStyleCnt="8"/>
      <dgm:spPr/>
    </dgm:pt>
    <dgm:pt modelId="{699244CD-DB98-4DFB-AAD0-729BD615DEF8}" type="pres">
      <dgm:prSet presAssocID="{34000723-7F21-4FEB-9FAB-3D02BF3B9BCB}" presName="vert2" presStyleCnt="0"/>
      <dgm:spPr/>
    </dgm:pt>
    <dgm:pt modelId="{52C07204-9446-42C7-847B-88D9E3B887AC}" type="pres">
      <dgm:prSet presAssocID="{34000723-7F21-4FEB-9FAB-3D02BF3B9BCB}" presName="thinLine2b" presStyleLbl="callout" presStyleIdx="3" presStyleCnt="4"/>
      <dgm:spPr/>
    </dgm:pt>
    <dgm:pt modelId="{CE60BA4A-4BA0-49BD-9863-AD51213FAD2D}" type="pres">
      <dgm:prSet presAssocID="{34000723-7F21-4FEB-9FAB-3D02BF3B9BCB}" presName="vertSpace2b" presStyleCnt="0"/>
      <dgm:spPr/>
    </dgm:pt>
  </dgm:ptLst>
  <dgm:cxnLst>
    <dgm:cxn modelId="{95A55205-7B4C-46B0-B687-EBD3AAA9F78A}" srcId="{3F1489D5-8E22-45B8-B3E3-2A2E121AC45C}" destId="{34000723-7F21-4FEB-9FAB-3D02BF3B9BCB}" srcOrd="0" destOrd="0" parTransId="{1A99DC8F-CC75-4AAC-80D0-ABE7A798B3B9}" sibTransId="{E1907E5A-486A-423F-BCCB-59CADA105883}"/>
    <dgm:cxn modelId="{301E7B0C-97C7-436E-B989-E7C4327EEC25}" srcId="{5FF8EF89-668B-467A-8D5E-ED5D5480CB98}" destId="{1E9A5A91-B988-4BAF-882E-1E2B664AFAE4}" srcOrd="0" destOrd="0" parTransId="{0CB30241-FE62-4E35-AF9C-7E9B927ACFB7}" sibTransId="{1A9DC5F3-B6FC-41D7-AEB3-E0FDC2D87FC4}"/>
    <dgm:cxn modelId="{B83D981F-3060-4698-8CF1-04ABDE730420}" srcId="{36B051D0-C73A-4A06-9D55-3981DC323D12}" destId="{3F1489D5-8E22-45B8-B3E3-2A2E121AC45C}" srcOrd="3" destOrd="0" parTransId="{2218F957-A56B-4929-B112-09F14B28B3CC}" sibTransId="{75A8BC59-3DA2-45AE-8794-5E76A4574AD7}"/>
    <dgm:cxn modelId="{84A04B2A-6A78-4469-8E0E-E9BE47208810}" type="presOf" srcId="{F38B5C8E-3A20-4290-BAFB-3CF82FCD63CC}" destId="{80C6337B-F339-4B88-ADE7-1AE302500381}" srcOrd="0" destOrd="0" presId="urn:microsoft.com/office/officeart/2008/layout/LinedList"/>
    <dgm:cxn modelId="{02B8D94C-E2C2-4283-9CD9-245388A60953}" srcId="{36B051D0-C73A-4A06-9D55-3981DC323D12}" destId="{735AFF82-E2AC-472B-8F34-C126D75D4009}" srcOrd="0" destOrd="0" parTransId="{5AC22C83-976B-4759-B675-DE973DAB7FFB}" sibTransId="{9C0AC8C7-0022-4548-BE4E-E2AD3329EF43}"/>
    <dgm:cxn modelId="{93F5C04F-5068-458D-AAB2-A8DC3C762B9A}" type="presOf" srcId="{36B051D0-C73A-4A06-9D55-3981DC323D12}" destId="{988DB313-E960-4965-BE24-98F57EFD8A4C}" srcOrd="0" destOrd="0" presId="urn:microsoft.com/office/officeart/2008/layout/LinedList"/>
    <dgm:cxn modelId="{D90DD277-A361-4E0B-86DD-06F8B5A3B43F}" srcId="{F38B5C8E-3A20-4290-BAFB-3CF82FCD63CC}" destId="{0A45DF12-8694-40F4-BCB1-30970A9F1A0B}" srcOrd="0" destOrd="0" parTransId="{DB5CDE00-F524-414A-8393-FFDF5BC2C085}" sibTransId="{C1424CBC-3FF6-452D-A782-DB1DA7406281}"/>
    <dgm:cxn modelId="{29618E58-16B8-41A7-A0A8-AE0187191B00}" srcId="{36B051D0-C73A-4A06-9D55-3981DC323D12}" destId="{F38B5C8E-3A20-4290-BAFB-3CF82FCD63CC}" srcOrd="1" destOrd="0" parTransId="{341277E3-6CFF-4A9C-852F-15832FCA940B}" sibTransId="{DC6AE876-8436-4CBB-9BDE-B1D694610A83}"/>
    <dgm:cxn modelId="{7E3F1979-B045-4F8E-A4A5-82A24B8EFCEC}" type="presOf" srcId="{B17D0E06-B1CE-42C9-A41C-F2023BDD1472}" destId="{BD9C25B3-71B8-46E8-B4D5-EF3DDB5D93C7}" srcOrd="0" destOrd="0" presId="urn:microsoft.com/office/officeart/2008/layout/LinedList"/>
    <dgm:cxn modelId="{B1D48E59-B69A-4479-A8DE-95D1F97AF67E}" srcId="{36B051D0-C73A-4A06-9D55-3981DC323D12}" destId="{5FF8EF89-668B-467A-8D5E-ED5D5480CB98}" srcOrd="2" destOrd="0" parTransId="{B11CBE19-0E38-4DF7-A6C6-147455679E2B}" sibTransId="{303C7C2C-DE8D-44C9-AC10-2ACB5D328496}"/>
    <dgm:cxn modelId="{16502FA9-363F-4389-85D6-6FB2934F6E44}" type="presOf" srcId="{735AFF82-E2AC-472B-8F34-C126D75D4009}" destId="{1E708EE0-7D9B-4CF5-AE38-A6BAAD5CC484}" srcOrd="0" destOrd="0" presId="urn:microsoft.com/office/officeart/2008/layout/LinedList"/>
    <dgm:cxn modelId="{C5222AAB-20E0-4E8E-8664-660C28D7B271}" srcId="{735AFF82-E2AC-472B-8F34-C126D75D4009}" destId="{B17D0E06-B1CE-42C9-A41C-F2023BDD1472}" srcOrd="0" destOrd="0" parTransId="{27BD77F6-99C5-42FA-9B1E-61A843E1C068}" sibTransId="{98E0D367-1B70-4530-B088-12BD38FC04E5}"/>
    <dgm:cxn modelId="{5602F1BD-3E8C-4E7A-B6E5-E1556D761537}" type="presOf" srcId="{5FF8EF89-668B-467A-8D5E-ED5D5480CB98}" destId="{F58A42F6-9445-489E-8ED5-7D25029CB686}" srcOrd="0" destOrd="0" presId="urn:microsoft.com/office/officeart/2008/layout/LinedList"/>
    <dgm:cxn modelId="{4C4FE1CD-C940-4FF9-AAF6-08BE6CE65C84}" type="presOf" srcId="{0A45DF12-8694-40F4-BCB1-30970A9F1A0B}" destId="{36DFE833-E915-410D-BD79-3E75F8B6127E}" srcOrd="0" destOrd="0" presId="urn:microsoft.com/office/officeart/2008/layout/LinedList"/>
    <dgm:cxn modelId="{4BD2D6DD-AD03-44D5-ABB2-72ED253C3571}" type="presOf" srcId="{3F1489D5-8E22-45B8-B3E3-2A2E121AC45C}" destId="{8B26BF16-E8B8-4539-B0FC-A6EA0B1FA6E7}" srcOrd="0" destOrd="0" presId="urn:microsoft.com/office/officeart/2008/layout/LinedList"/>
    <dgm:cxn modelId="{6A260FEA-06D9-4433-88E5-8202276A295F}" type="presOf" srcId="{34000723-7F21-4FEB-9FAB-3D02BF3B9BCB}" destId="{E6448166-808A-4695-A6FF-962FEE586ABC}" srcOrd="0" destOrd="0" presId="urn:microsoft.com/office/officeart/2008/layout/LinedList"/>
    <dgm:cxn modelId="{45D351F6-67FA-446B-90EE-19DF599ED347}" type="presOf" srcId="{1E9A5A91-B988-4BAF-882E-1E2B664AFAE4}" destId="{B20638E3-FE2B-4F32-BEBA-393AB995EDAD}" srcOrd="0" destOrd="0" presId="urn:microsoft.com/office/officeart/2008/layout/LinedList"/>
    <dgm:cxn modelId="{97E91642-51FA-4881-B98D-9465F2F33554}" type="presParOf" srcId="{988DB313-E960-4965-BE24-98F57EFD8A4C}" destId="{CF217D36-4274-496B-9A52-4E50C2C4937B}" srcOrd="0" destOrd="0" presId="urn:microsoft.com/office/officeart/2008/layout/LinedList"/>
    <dgm:cxn modelId="{076BCA80-E904-4FBC-8D3E-BBF4DF757D2E}" type="presParOf" srcId="{988DB313-E960-4965-BE24-98F57EFD8A4C}" destId="{634ADCDF-8171-449C-9094-48DFC8EB9E4B}" srcOrd="1" destOrd="0" presId="urn:microsoft.com/office/officeart/2008/layout/LinedList"/>
    <dgm:cxn modelId="{5E314531-F9F1-4C77-A764-F96A6C0AE414}" type="presParOf" srcId="{634ADCDF-8171-449C-9094-48DFC8EB9E4B}" destId="{1E708EE0-7D9B-4CF5-AE38-A6BAAD5CC484}" srcOrd="0" destOrd="0" presId="urn:microsoft.com/office/officeart/2008/layout/LinedList"/>
    <dgm:cxn modelId="{E7363EAC-8C02-4058-A454-C217C4DC0AD1}" type="presParOf" srcId="{634ADCDF-8171-449C-9094-48DFC8EB9E4B}" destId="{3DA42C5E-D64B-4351-83FF-B01A984CA040}" srcOrd="1" destOrd="0" presId="urn:microsoft.com/office/officeart/2008/layout/LinedList"/>
    <dgm:cxn modelId="{FCE908A8-4004-4B1C-8223-6312F24FE5D8}" type="presParOf" srcId="{3DA42C5E-D64B-4351-83FF-B01A984CA040}" destId="{76170130-BA0B-422C-840C-83A7A0D73DA8}" srcOrd="0" destOrd="0" presId="urn:microsoft.com/office/officeart/2008/layout/LinedList"/>
    <dgm:cxn modelId="{3D10EDCC-A544-4D7E-B91F-69FE83FA4310}" type="presParOf" srcId="{3DA42C5E-D64B-4351-83FF-B01A984CA040}" destId="{2CE80A00-BD09-42B7-827B-54B02DF5D540}" srcOrd="1" destOrd="0" presId="urn:microsoft.com/office/officeart/2008/layout/LinedList"/>
    <dgm:cxn modelId="{A3EDDA9A-8EAB-477B-885B-AF7C610ED7FB}" type="presParOf" srcId="{2CE80A00-BD09-42B7-827B-54B02DF5D540}" destId="{4EF49902-BA34-4FE6-877C-934AA0F35731}" srcOrd="0" destOrd="0" presId="urn:microsoft.com/office/officeart/2008/layout/LinedList"/>
    <dgm:cxn modelId="{0AE9C72E-98E6-4292-8B9F-89445799367F}" type="presParOf" srcId="{2CE80A00-BD09-42B7-827B-54B02DF5D540}" destId="{BD9C25B3-71B8-46E8-B4D5-EF3DDB5D93C7}" srcOrd="1" destOrd="0" presId="urn:microsoft.com/office/officeart/2008/layout/LinedList"/>
    <dgm:cxn modelId="{2BE74197-3AD0-4CB7-A413-5832DF73D9BE}" type="presParOf" srcId="{2CE80A00-BD09-42B7-827B-54B02DF5D540}" destId="{9A788BD0-090C-4D69-BEB1-1E071CCBA762}" srcOrd="2" destOrd="0" presId="urn:microsoft.com/office/officeart/2008/layout/LinedList"/>
    <dgm:cxn modelId="{12E5908E-DDE7-4CEF-BC38-BB6BA540B70C}" type="presParOf" srcId="{3DA42C5E-D64B-4351-83FF-B01A984CA040}" destId="{9D5EE411-596C-4921-AF37-D8BA473A7238}" srcOrd="2" destOrd="0" presId="urn:microsoft.com/office/officeart/2008/layout/LinedList"/>
    <dgm:cxn modelId="{84F15FF3-EF13-4597-8E47-E1D9414CBD87}" type="presParOf" srcId="{3DA42C5E-D64B-4351-83FF-B01A984CA040}" destId="{A39360D0-7154-41CE-80E4-2227A0198D8A}" srcOrd="3" destOrd="0" presId="urn:microsoft.com/office/officeart/2008/layout/LinedList"/>
    <dgm:cxn modelId="{AE1C1E12-54A6-4470-9492-44D37C603991}" type="presParOf" srcId="{988DB313-E960-4965-BE24-98F57EFD8A4C}" destId="{343185DD-F796-4FBF-9573-EC6DDA91834A}" srcOrd="2" destOrd="0" presId="urn:microsoft.com/office/officeart/2008/layout/LinedList"/>
    <dgm:cxn modelId="{1401D77D-A1F2-4203-9B19-C69F3218F6E1}" type="presParOf" srcId="{988DB313-E960-4965-BE24-98F57EFD8A4C}" destId="{C0B0E844-54AE-4E9A-97AC-E68D36EEBE76}" srcOrd="3" destOrd="0" presId="urn:microsoft.com/office/officeart/2008/layout/LinedList"/>
    <dgm:cxn modelId="{A5140B7C-3464-4762-9AE2-0A3155328C28}" type="presParOf" srcId="{C0B0E844-54AE-4E9A-97AC-E68D36EEBE76}" destId="{80C6337B-F339-4B88-ADE7-1AE302500381}" srcOrd="0" destOrd="0" presId="urn:microsoft.com/office/officeart/2008/layout/LinedList"/>
    <dgm:cxn modelId="{765BA364-6DC6-4D46-8797-07C2B714AA8B}" type="presParOf" srcId="{C0B0E844-54AE-4E9A-97AC-E68D36EEBE76}" destId="{037F8BBC-0CFC-4778-8592-0550695AACD8}" srcOrd="1" destOrd="0" presId="urn:microsoft.com/office/officeart/2008/layout/LinedList"/>
    <dgm:cxn modelId="{B4FB6B8B-B007-4058-8027-339D332A1FFC}" type="presParOf" srcId="{037F8BBC-0CFC-4778-8592-0550695AACD8}" destId="{A594546F-2B5B-4059-BE00-A8D8A71354E1}" srcOrd="0" destOrd="0" presId="urn:microsoft.com/office/officeart/2008/layout/LinedList"/>
    <dgm:cxn modelId="{AFFD1E5B-1661-4564-902E-869805AE251B}" type="presParOf" srcId="{037F8BBC-0CFC-4778-8592-0550695AACD8}" destId="{3B3CA21D-9C6E-4C2C-B626-904DCCE7BB6E}" srcOrd="1" destOrd="0" presId="urn:microsoft.com/office/officeart/2008/layout/LinedList"/>
    <dgm:cxn modelId="{99A02BCD-1252-42DF-B74A-2E6B986CC1D7}" type="presParOf" srcId="{3B3CA21D-9C6E-4C2C-B626-904DCCE7BB6E}" destId="{BDD6ED44-93B8-4AAB-B787-1C53BBF7E332}" srcOrd="0" destOrd="0" presId="urn:microsoft.com/office/officeart/2008/layout/LinedList"/>
    <dgm:cxn modelId="{CF9B9375-31BC-4EF7-B7E6-B5F90944126B}" type="presParOf" srcId="{3B3CA21D-9C6E-4C2C-B626-904DCCE7BB6E}" destId="{36DFE833-E915-410D-BD79-3E75F8B6127E}" srcOrd="1" destOrd="0" presId="urn:microsoft.com/office/officeart/2008/layout/LinedList"/>
    <dgm:cxn modelId="{040FFE27-4986-4490-93E9-93F0AA8E6B0C}" type="presParOf" srcId="{3B3CA21D-9C6E-4C2C-B626-904DCCE7BB6E}" destId="{4CAFD7FD-A48A-494D-8235-AFF1ED008123}" srcOrd="2" destOrd="0" presId="urn:microsoft.com/office/officeart/2008/layout/LinedList"/>
    <dgm:cxn modelId="{7522A93E-0FCB-4D09-AE6F-405BA68D46BD}" type="presParOf" srcId="{037F8BBC-0CFC-4778-8592-0550695AACD8}" destId="{2E2CF8E5-C077-4F7C-9D0A-8E31155F04C4}" srcOrd="2" destOrd="0" presId="urn:microsoft.com/office/officeart/2008/layout/LinedList"/>
    <dgm:cxn modelId="{D91564AA-B534-4C6D-B268-BA4E30809CA3}" type="presParOf" srcId="{037F8BBC-0CFC-4778-8592-0550695AACD8}" destId="{939E399B-76C5-44F0-A584-730533655642}" srcOrd="3" destOrd="0" presId="urn:microsoft.com/office/officeart/2008/layout/LinedList"/>
    <dgm:cxn modelId="{907C5259-809A-4A81-8D34-178F5031E1EE}" type="presParOf" srcId="{988DB313-E960-4965-BE24-98F57EFD8A4C}" destId="{8207C893-27F1-4D7A-A6B1-8A91BC31FADA}" srcOrd="4" destOrd="0" presId="urn:microsoft.com/office/officeart/2008/layout/LinedList"/>
    <dgm:cxn modelId="{D0AA6A16-0178-4F3B-A4FD-C574B9EA485E}" type="presParOf" srcId="{988DB313-E960-4965-BE24-98F57EFD8A4C}" destId="{CF1386AF-AA2E-42E1-BF1C-C5804EA39C0C}" srcOrd="5" destOrd="0" presId="urn:microsoft.com/office/officeart/2008/layout/LinedList"/>
    <dgm:cxn modelId="{C835B8A5-265C-44F3-A6E1-3850051CAB80}" type="presParOf" srcId="{CF1386AF-AA2E-42E1-BF1C-C5804EA39C0C}" destId="{F58A42F6-9445-489E-8ED5-7D25029CB686}" srcOrd="0" destOrd="0" presId="urn:microsoft.com/office/officeart/2008/layout/LinedList"/>
    <dgm:cxn modelId="{BF5E6B5E-524A-4CE1-83C2-6F3A821D4F0D}" type="presParOf" srcId="{CF1386AF-AA2E-42E1-BF1C-C5804EA39C0C}" destId="{D4E3582B-F065-4323-8772-82F73D79E197}" srcOrd="1" destOrd="0" presId="urn:microsoft.com/office/officeart/2008/layout/LinedList"/>
    <dgm:cxn modelId="{85C54460-0937-4236-9B39-51B1D19DB940}" type="presParOf" srcId="{D4E3582B-F065-4323-8772-82F73D79E197}" destId="{E617E0C5-B469-4034-8065-95D4082D1CD2}" srcOrd="0" destOrd="0" presId="urn:microsoft.com/office/officeart/2008/layout/LinedList"/>
    <dgm:cxn modelId="{57EB5972-25EC-407D-A6A8-69F96B4FE969}" type="presParOf" srcId="{D4E3582B-F065-4323-8772-82F73D79E197}" destId="{34BF0544-4735-4AAD-9A69-E74166F42AC9}" srcOrd="1" destOrd="0" presId="urn:microsoft.com/office/officeart/2008/layout/LinedList"/>
    <dgm:cxn modelId="{595F58E8-11D0-4BED-BF32-2FEF26A4169C}" type="presParOf" srcId="{34BF0544-4735-4AAD-9A69-E74166F42AC9}" destId="{E94AE30A-A4AC-4081-A1FB-D3D20FEA6C61}" srcOrd="0" destOrd="0" presId="urn:microsoft.com/office/officeart/2008/layout/LinedList"/>
    <dgm:cxn modelId="{DCC96402-B041-42E6-8371-E7599BB41183}" type="presParOf" srcId="{34BF0544-4735-4AAD-9A69-E74166F42AC9}" destId="{B20638E3-FE2B-4F32-BEBA-393AB995EDAD}" srcOrd="1" destOrd="0" presId="urn:microsoft.com/office/officeart/2008/layout/LinedList"/>
    <dgm:cxn modelId="{04DB6759-E654-4179-87AE-5E7DBDE1EAB6}" type="presParOf" srcId="{34BF0544-4735-4AAD-9A69-E74166F42AC9}" destId="{A425673D-3752-4029-8D32-C65DBA9820BE}" srcOrd="2" destOrd="0" presId="urn:microsoft.com/office/officeart/2008/layout/LinedList"/>
    <dgm:cxn modelId="{0D956B26-A0D3-4F25-A490-14BD2D8C1950}" type="presParOf" srcId="{D4E3582B-F065-4323-8772-82F73D79E197}" destId="{DF875466-E36B-4C44-A9F2-8ED6D16B680A}" srcOrd="2" destOrd="0" presId="urn:microsoft.com/office/officeart/2008/layout/LinedList"/>
    <dgm:cxn modelId="{11378C2A-AE90-49F4-B07F-0D1BB11EEEB7}" type="presParOf" srcId="{D4E3582B-F065-4323-8772-82F73D79E197}" destId="{E87D397D-86ED-4C75-AE60-33E49B22E546}" srcOrd="3" destOrd="0" presId="urn:microsoft.com/office/officeart/2008/layout/LinedList"/>
    <dgm:cxn modelId="{B4CE206F-D528-4D89-9586-42870A4552A6}" type="presParOf" srcId="{988DB313-E960-4965-BE24-98F57EFD8A4C}" destId="{D51CA21F-992A-4114-B78A-4B8CF8C6A06F}" srcOrd="6" destOrd="0" presId="urn:microsoft.com/office/officeart/2008/layout/LinedList"/>
    <dgm:cxn modelId="{E3AB9CB8-31E9-45DF-BD36-E2F3BE899371}" type="presParOf" srcId="{988DB313-E960-4965-BE24-98F57EFD8A4C}" destId="{102A2F9B-7A78-4BD3-BEDE-51D7A30CEC2F}" srcOrd="7" destOrd="0" presId="urn:microsoft.com/office/officeart/2008/layout/LinedList"/>
    <dgm:cxn modelId="{C496E220-34FE-4EDE-8DCC-ABD063EEA5B1}" type="presParOf" srcId="{102A2F9B-7A78-4BD3-BEDE-51D7A30CEC2F}" destId="{8B26BF16-E8B8-4539-B0FC-A6EA0B1FA6E7}" srcOrd="0" destOrd="0" presId="urn:microsoft.com/office/officeart/2008/layout/LinedList"/>
    <dgm:cxn modelId="{E58507CC-2641-4EF6-AD9A-A500F27D7A06}" type="presParOf" srcId="{102A2F9B-7A78-4BD3-BEDE-51D7A30CEC2F}" destId="{0B1624B1-B5C1-4D22-98C8-9D928A0A319A}" srcOrd="1" destOrd="0" presId="urn:microsoft.com/office/officeart/2008/layout/LinedList"/>
    <dgm:cxn modelId="{6AC87844-DE58-41D3-9202-FD3ED9C1F0AF}" type="presParOf" srcId="{0B1624B1-B5C1-4D22-98C8-9D928A0A319A}" destId="{4B61FC76-7DB8-4DE9-B853-46CBC1ED359E}" srcOrd="0" destOrd="0" presId="urn:microsoft.com/office/officeart/2008/layout/LinedList"/>
    <dgm:cxn modelId="{7F981AFC-97DE-48A1-9669-5D93CFC76D2E}" type="presParOf" srcId="{0B1624B1-B5C1-4D22-98C8-9D928A0A319A}" destId="{ED8965F1-EE7F-4A56-9FBF-F047B7AC8228}" srcOrd="1" destOrd="0" presId="urn:microsoft.com/office/officeart/2008/layout/LinedList"/>
    <dgm:cxn modelId="{35D16E26-3509-4949-8A2E-569062880035}" type="presParOf" srcId="{ED8965F1-EE7F-4A56-9FBF-F047B7AC8228}" destId="{61D516B9-584C-4B52-ACFB-ACBCABE20108}" srcOrd="0" destOrd="0" presId="urn:microsoft.com/office/officeart/2008/layout/LinedList"/>
    <dgm:cxn modelId="{8CB46CA6-A82F-41C1-B1C1-D32FCD4ADC6E}" type="presParOf" srcId="{ED8965F1-EE7F-4A56-9FBF-F047B7AC8228}" destId="{E6448166-808A-4695-A6FF-962FEE586ABC}" srcOrd="1" destOrd="0" presId="urn:microsoft.com/office/officeart/2008/layout/LinedList"/>
    <dgm:cxn modelId="{2E6C7C65-35B3-4FD2-BBF7-232C093D4D5D}" type="presParOf" srcId="{ED8965F1-EE7F-4A56-9FBF-F047B7AC8228}" destId="{699244CD-DB98-4DFB-AAD0-729BD615DEF8}" srcOrd="2" destOrd="0" presId="urn:microsoft.com/office/officeart/2008/layout/LinedList"/>
    <dgm:cxn modelId="{8611CDE1-B965-4717-B684-9E0FCC80F172}" type="presParOf" srcId="{0B1624B1-B5C1-4D22-98C8-9D928A0A319A}" destId="{52C07204-9446-42C7-847B-88D9E3B887AC}" srcOrd="2" destOrd="0" presId="urn:microsoft.com/office/officeart/2008/layout/LinedList"/>
    <dgm:cxn modelId="{549E4F6D-BA07-467C-B694-3423925E1DC4}" type="presParOf" srcId="{0B1624B1-B5C1-4D22-98C8-9D928A0A319A}" destId="{CE60BA4A-4BA0-49BD-9863-AD51213FAD2D}"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17D36-4274-496B-9A52-4E50C2C4937B}">
      <dsp:nvSpPr>
        <dsp:cNvPr id="0" name=""/>
        <dsp:cNvSpPr/>
      </dsp:nvSpPr>
      <dsp:spPr>
        <a:xfrm>
          <a:off x="0" y="0"/>
          <a:ext cx="459748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708EE0-7D9B-4CF5-AE38-A6BAAD5CC484}">
      <dsp:nvSpPr>
        <dsp:cNvPr id="0" name=""/>
        <dsp:cNvSpPr/>
      </dsp:nvSpPr>
      <dsp:spPr>
        <a:xfrm>
          <a:off x="0" y="0"/>
          <a:ext cx="919496" cy="813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rPr>
            <a:t>$41 billion</a:t>
          </a:r>
        </a:p>
      </dsp:txBody>
      <dsp:txXfrm>
        <a:off x="0" y="0"/>
        <a:ext cx="919496" cy="813778"/>
      </dsp:txXfrm>
    </dsp:sp>
    <dsp:sp modelId="{BD9C25B3-71B8-46E8-B4D5-EF3DDB5D93C7}">
      <dsp:nvSpPr>
        <dsp:cNvPr id="0" name=""/>
        <dsp:cNvSpPr/>
      </dsp:nvSpPr>
      <dsp:spPr>
        <a:xfrm>
          <a:off x="988458" y="36953"/>
          <a:ext cx="3609024" cy="739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2"/>
              </a:solidFill>
            </a:rPr>
            <a:t>Transportation</a:t>
          </a:r>
        </a:p>
      </dsp:txBody>
      <dsp:txXfrm>
        <a:off x="988458" y="36953"/>
        <a:ext cx="3609024" cy="739075"/>
      </dsp:txXfrm>
    </dsp:sp>
    <dsp:sp modelId="{9D5EE411-596C-4921-AF37-D8BA473A7238}">
      <dsp:nvSpPr>
        <dsp:cNvPr id="0" name=""/>
        <dsp:cNvSpPr/>
      </dsp:nvSpPr>
      <dsp:spPr>
        <a:xfrm>
          <a:off x="919496" y="776029"/>
          <a:ext cx="3677986"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3185DD-F796-4FBF-9573-EC6DDA91834A}">
      <dsp:nvSpPr>
        <dsp:cNvPr id="0" name=""/>
        <dsp:cNvSpPr/>
      </dsp:nvSpPr>
      <dsp:spPr>
        <a:xfrm>
          <a:off x="0" y="813777"/>
          <a:ext cx="459748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C6337B-F339-4B88-ADE7-1AE302500381}">
      <dsp:nvSpPr>
        <dsp:cNvPr id="0" name=""/>
        <dsp:cNvSpPr/>
      </dsp:nvSpPr>
      <dsp:spPr>
        <a:xfrm>
          <a:off x="0" y="813778"/>
          <a:ext cx="919496" cy="813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rPr>
            <a:t>$3 billion</a:t>
          </a:r>
        </a:p>
      </dsp:txBody>
      <dsp:txXfrm>
        <a:off x="0" y="813778"/>
        <a:ext cx="919496" cy="813778"/>
      </dsp:txXfrm>
    </dsp:sp>
    <dsp:sp modelId="{36DFE833-E915-410D-BD79-3E75F8B6127E}">
      <dsp:nvSpPr>
        <dsp:cNvPr id="0" name=""/>
        <dsp:cNvSpPr/>
      </dsp:nvSpPr>
      <dsp:spPr>
        <a:xfrm>
          <a:off x="988458" y="850731"/>
          <a:ext cx="3609024" cy="739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2"/>
              </a:solidFill>
            </a:rPr>
            <a:t>Broadband</a:t>
          </a:r>
        </a:p>
      </dsp:txBody>
      <dsp:txXfrm>
        <a:off x="988458" y="850731"/>
        <a:ext cx="3609024" cy="739075"/>
      </dsp:txXfrm>
    </dsp:sp>
    <dsp:sp modelId="{2E2CF8E5-C077-4F7C-9D0A-8E31155F04C4}">
      <dsp:nvSpPr>
        <dsp:cNvPr id="0" name=""/>
        <dsp:cNvSpPr/>
      </dsp:nvSpPr>
      <dsp:spPr>
        <a:xfrm>
          <a:off x="919496" y="1589807"/>
          <a:ext cx="3677986"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07C893-27F1-4D7A-A6B1-8A91BC31FADA}">
      <dsp:nvSpPr>
        <dsp:cNvPr id="0" name=""/>
        <dsp:cNvSpPr/>
      </dsp:nvSpPr>
      <dsp:spPr>
        <a:xfrm>
          <a:off x="0" y="1627555"/>
          <a:ext cx="459748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A42F6-9445-489E-8ED5-7D25029CB686}">
      <dsp:nvSpPr>
        <dsp:cNvPr id="0" name=""/>
        <dsp:cNvSpPr/>
      </dsp:nvSpPr>
      <dsp:spPr>
        <a:xfrm>
          <a:off x="0" y="1627556"/>
          <a:ext cx="919496" cy="813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rPr>
            <a:t>$3.5 billion</a:t>
          </a:r>
        </a:p>
      </dsp:txBody>
      <dsp:txXfrm>
        <a:off x="0" y="1627556"/>
        <a:ext cx="919496" cy="813778"/>
      </dsp:txXfrm>
    </dsp:sp>
    <dsp:sp modelId="{B20638E3-FE2B-4F32-BEBA-393AB995EDAD}">
      <dsp:nvSpPr>
        <dsp:cNvPr id="0" name=""/>
        <dsp:cNvSpPr/>
      </dsp:nvSpPr>
      <dsp:spPr>
        <a:xfrm>
          <a:off x="988458" y="1664509"/>
          <a:ext cx="3609024" cy="739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2"/>
              </a:solidFill>
            </a:rPr>
            <a:t>Water</a:t>
          </a:r>
        </a:p>
      </dsp:txBody>
      <dsp:txXfrm>
        <a:off x="988458" y="1664509"/>
        <a:ext cx="3609024" cy="739075"/>
      </dsp:txXfrm>
    </dsp:sp>
    <dsp:sp modelId="{DF875466-E36B-4C44-A9F2-8ED6D16B680A}">
      <dsp:nvSpPr>
        <dsp:cNvPr id="0" name=""/>
        <dsp:cNvSpPr/>
      </dsp:nvSpPr>
      <dsp:spPr>
        <a:xfrm>
          <a:off x="919496" y="2403585"/>
          <a:ext cx="3677986"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51CA21F-992A-4114-B78A-4B8CF8C6A06F}">
      <dsp:nvSpPr>
        <dsp:cNvPr id="0" name=""/>
        <dsp:cNvSpPr/>
      </dsp:nvSpPr>
      <dsp:spPr>
        <a:xfrm>
          <a:off x="0" y="2441334"/>
          <a:ext cx="459748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26BF16-E8B8-4539-B0FC-A6EA0B1FA6E7}">
      <dsp:nvSpPr>
        <dsp:cNvPr id="0" name=""/>
        <dsp:cNvSpPr/>
      </dsp:nvSpPr>
      <dsp:spPr>
        <a:xfrm>
          <a:off x="0" y="2441334"/>
          <a:ext cx="919496" cy="8137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solidFill>
                <a:schemeClr val="tx2"/>
              </a:solidFill>
            </a:rPr>
            <a:t>$500 million</a:t>
          </a:r>
        </a:p>
      </dsp:txBody>
      <dsp:txXfrm>
        <a:off x="0" y="2441334"/>
        <a:ext cx="919496" cy="813778"/>
      </dsp:txXfrm>
    </dsp:sp>
    <dsp:sp modelId="{E6448166-808A-4695-A6FF-962FEE586ABC}">
      <dsp:nvSpPr>
        <dsp:cNvPr id="0" name=""/>
        <dsp:cNvSpPr/>
      </dsp:nvSpPr>
      <dsp:spPr>
        <a:xfrm>
          <a:off x="988458" y="2478287"/>
          <a:ext cx="3609024" cy="739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solidFill>
                <a:schemeClr val="tx2"/>
              </a:solidFill>
            </a:rPr>
            <a:t>Climate, Energy, and Other</a:t>
          </a:r>
        </a:p>
      </dsp:txBody>
      <dsp:txXfrm>
        <a:off x="988458" y="2478287"/>
        <a:ext cx="3609024" cy="739075"/>
      </dsp:txXfrm>
    </dsp:sp>
    <dsp:sp modelId="{52C07204-9446-42C7-847B-88D9E3B887AC}">
      <dsp:nvSpPr>
        <dsp:cNvPr id="0" name=""/>
        <dsp:cNvSpPr/>
      </dsp:nvSpPr>
      <dsp:spPr>
        <a:xfrm>
          <a:off x="919496" y="3217363"/>
          <a:ext cx="3677986" cy="0"/>
        </a:xfrm>
        <a:prstGeom prst="line">
          <a:avLst/>
        </a:prstGeom>
        <a:solidFill>
          <a:schemeClr val="dk2">
            <a:hueOff val="0"/>
            <a:satOff val="0"/>
            <a:lumOff val="0"/>
            <a:alphaOff val="0"/>
          </a:schemeClr>
        </a:solidFill>
        <a:ln w="12700" cap="flat" cmpd="sng" algn="ctr">
          <a:solidFill>
            <a:schemeClr val="dk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0E856BD-ED0A-3C49-ABE0-5577E2A2DC12}" type="datetimeFigureOut">
              <a:rPr lang="en-US" smtClean="0"/>
              <a:t>2/22/2022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380A8FF-6083-2E4C-B178-D744D3FD0B18}" type="slidenum">
              <a:rPr lang="en-US" smtClean="0"/>
              <a:t>‹#›</a:t>
            </a:fld>
            <a:endParaRPr lang="en-US"/>
          </a:p>
        </p:txBody>
      </p:sp>
    </p:spTree>
    <p:extLst>
      <p:ext uri="{BB962C8B-B14F-4D97-AF65-F5344CB8AC3E}">
        <p14:creationId xmlns:p14="http://schemas.microsoft.com/office/powerpoint/2010/main" val="60008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2</a:t>
            </a:fld>
            <a:endParaRPr lang="en-US"/>
          </a:p>
        </p:txBody>
      </p:sp>
    </p:spTree>
    <p:extLst>
      <p:ext uri="{BB962C8B-B14F-4D97-AF65-F5344CB8AC3E}">
        <p14:creationId xmlns:p14="http://schemas.microsoft.com/office/powerpoint/2010/main" val="885306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currently finalizing guidelines for generators to comply with SB 1383.  </a:t>
            </a:r>
          </a:p>
          <a:p>
            <a:endParaRPr lang="en-US" dirty="0"/>
          </a:p>
          <a:p>
            <a:r>
              <a:rPr lang="en-US" dirty="0"/>
              <a:t>The guidelines will provide more information on self-hauling organic waste and managing organic waste on site.  </a:t>
            </a:r>
          </a:p>
          <a:p>
            <a:endParaRPr lang="en-US" dirty="0"/>
          </a:p>
          <a:p>
            <a:r>
              <a:rPr lang="en-US" dirty="0"/>
              <a:t>They will also provide information for businesses donating excess edible food.  </a:t>
            </a:r>
          </a:p>
          <a:p>
            <a:endParaRPr lang="en-US" dirty="0"/>
          </a:p>
          <a:p>
            <a:r>
              <a:rPr lang="en-US" dirty="0"/>
              <a:t>The guidelines also include information on applying for waivers if a business does not generate enough organic waste to require collection services.  Businesses or multi-family residences that lack physical space for additional containers may also apply for waivers.   </a:t>
            </a:r>
          </a:p>
        </p:txBody>
      </p:sp>
      <p:sp>
        <p:nvSpPr>
          <p:cNvPr id="4" name="Slide Number Placeholder 3"/>
          <p:cNvSpPr>
            <a:spLocks noGrp="1"/>
          </p:cNvSpPr>
          <p:nvPr>
            <p:ph type="sldNum" sz="quarter" idx="5"/>
          </p:nvPr>
        </p:nvSpPr>
        <p:spPr/>
        <p:txBody>
          <a:bodyPr/>
          <a:lstStyle/>
          <a:p>
            <a:fld id="{F380A8FF-6083-2E4C-B178-D744D3FD0B18}" type="slidenum">
              <a:rPr lang="en-US" smtClean="0"/>
              <a:t>14</a:t>
            </a:fld>
            <a:endParaRPr lang="en-US"/>
          </a:p>
        </p:txBody>
      </p:sp>
    </p:spTree>
    <p:extLst>
      <p:ext uri="{BB962C8B-B14F-4D97-AF65-F5344CB8AC3E}">
        <p14:creationId xmlns:p14="http://schemas.microsoft.com/office/powerpoint/2010/main" val="519223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commercial waste haulers providing service in the County have a non-exclusive franchise agreement.  </a:t>
            </a:r>
          </a:p>
          <a:p>
            <a:endParaRPr lang="en-US" dirty="0"/>
          </a:p>
          <a:p>
            <a:r>
              <a:rPr lang="en-US" dirty="0"/>
              <a:t>We plan to transition to an exclusive franchise system with 8 exclusive zones by August 1, 2022.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RFP was released on November 10, 2021, and proposals were due on February 1, 2022.  </a:t>
            </a:r>
          </a:p>
          <a:p>
            <a:endParaRPr lang="en-US" dirty="0"/>
          </a:p>
          <a:p>
            <a:r>
              <a:rPr lang="en-US" dirty="0"/>
              <a:t>The exclusive system will help the County implement SB 1383 requirements for commercial customers. </a:t>
            </a:r>
          </a:p>
          <a:p>
            <a:endParaRPr lang="en-US" dirty="0"/>
          </a:p>
          <a:p>
            <a:r>
              <a:rPr lang="en-US" dirty="0"/>
              <a:t>The exclusive system will allow waste haulers to have secured waste volumes, give the County the ability to implement flow control, and include a procurement requirement.  </a:t>
            </a:r>
          </a:p>
          <a:p>
            <a:endParaRPr lang="en-US" dirty="0"/>
          </a:p>
          <a:p>
            <a:r>
              <a:rPr lang="en-US" dirty="0"/>
              <a:t>These measures will enhance the opportunity for organic waste infrastructure development.  </a:t>
            </a:r>
          </a:p>
        </p:txBody>
      </p:sp>
      <p:sp>
        <p:nvSpPr>
          <p:cNvPr id="4" name="Slide Number Placeholder 3"/>
          <p:cNvSpPr>
            <a:spLocks noGrp="1"/>
          </p:cNvSpPr>
          <p:nvPr>
            <p:ph type="sldNum" sz="quarter" idx="5"/>
          </p:nvPr>
        </p:nvSpPr>
        <p:spPr/>
        <p:txBody>
          <a:bodyPr/>
          <a:lstStyle/>
          <a:p>
            <a:fld id="{F380A8FF-6083-2E4C-B178-D744D3FD0B18}" type="slidenum">
              <a:rPr lang="en-US" smtClean="0"/>
              <a:t>15</a:t>
            </a:fld>
            <a:endParaRPr lang="en-US"/>
          </a:p>
        </p:txBody>
      </p:sp>
    </p:spTree>
    <p:extLst>
      <p:ext uri="{BB962C8B-B14F-4D97-AF65-F5344CB8AC3E}">
        <p14:creationId xmlns:p14="http://schemas.microsoft.com/office/powerpoint/2010/main" val="1017785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also taking steps to provide organic waste collection services for residents.  </a:t>
            </a:r>
          </a:p>
          <a:p>
            <a:endParaRPr lang="en-US" dirty="0"/>
          </a:p>
          <a:p>
            <a:r>
              <a:rPr lang="en-US" dirty="0"/>
              <a:t>We have 20 exclusive residential franchise areas.  </a:t>
            </a:r>
          </a:p>
          <a:p>
            <a:endParaRPr lang="en-US" dirty="0"/>
          </a:p>
          <a:p>
            <a:r>
              <a:rPr lang="en-US" dirty="0"/>
              <a:t>The contracts for 13 of them have been updated to include the SB 1383 requirements, and the remaining contracts will be updated by August of this year. </a:t>
            </a:r>
          </a:p>
          <a:p>
            <a:endParaRPr lang="en-US" dirty="0"/>
          </a:p>
          <a:p>
            <a:r>
              <a:rPr lang="en-US" dirty="0"/>
              <a:t>We also provide waste collection service to residents and businesses in Garbage Disposal Districts.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GDDs, customers pay for their waste collection costs as part of their property tax bill.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contracts for 3 of our GDDs have been updated to include the SB 1383 requirements, and the remaining contracts will be </a:t>
            </a:r>
            <a:r>
              <a:rPr lang="en-US" b="0" dirty="0"/>
              <a:t>updated by April 2022.  </a:t>
            </a:r>
          </a:p>
          <a:p>
            <a:endParaRPr lang="en-US" dirty="0"/>
          </a:p>
          <a:p>
            <a:r>
              <a:rPr lang="en-US" dirty="0"/>
              <a:t>There are some open market areas in the Antelope Valley.  </a:t>
            </a:r>
          </a:p>
          <a:p>
            <a:endParaRPr lang="en-US" dirty="0"/>
          </a:p>
          <a:p>
            <a:r>
              <a:rPr lang="en-US" dirty="0"/>
              <a:t>In these areas, we are planning to develop 4 Garbage Disposal Districts or GDDs.  </a:t>
            </a:r>
          </a:p>
          <a:p>
            <a:endParaRPr lang="en-US" dirty="0"/>
          </a:p>
          <a:p>
            <a:r>
              <a:rPr lang="en-US" dirty="0"/>
              <a:t>We are preparing an invitation for bids to determine the cost impacts to customers, which we will use during the Proposition 218 process.  </a:t>
            </a:r>
          </a:p>
          <a:p>
            <a:endParaRPr lang="en-US" dirty="0"/>
          </a:p>
          <a:p>
            <a:r>
              <a:rPr lang="en-US" dirty="0"/>
              <a:t>We expect the GDDs to be developed by late 2023.  </a:t>
            </a:r>
          </a:p>
        </p:txBody>
      </p:sp>
      <p:sp>
        <p:nvSpPr>
          <p:cNvPr id="4" name="Slide Number Placeholder 3"/>
          <p:cNvSpPr>
            <a:spLocks noGrp="1"/>
          </p:cNvSpPr>
          <p:nvPr>
            <p:ph type="sldNum" sz="quarter" idx="5"/>
          </p:nvPr>
        </p:nvSpPr>
        <p:spPr/>
        <p:txBody>
          <a:bodyPr/>
          <a:lstStyle/>
          <a:p>
            <a:fld id="{F380A8FF-6083-2E4C-B178-D744D3FD0B18}" type="slidenum">
              <a:rPr lang="en-US" smtClean="0"/>
              <a:t>16</a:t>
            </a:fld>
            <a:endParaRPr lang="en-US"/>
          </a:p>
        </p:txBody>
      </p:sp>
    </p:spTree>
    <p:extLst>
      <p:ext uri="{BB962C8B-B14F-4D97-AF65-F5344CB8AC3E}">
        <p14:creationId xmlns:p14="http://schemas.microsoft.com/office/powerpoint/2010/main" val="3050762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Board recently adopted a policy that requires County Departments to comply with the SB 1383 requirements.  </a:t>
            </a:r>
          </a:p>
          <a:p>
            <a:endParaRPr lang="en-US" dirty="0"/>
          </a:p>
          <a:p>
            <a:r>
              <a:rPr lang="en-US" dirty="0"/>
              <a:t>The policy requires County facilities to subscribe to organic waste collection services through the County’s master agreement or through the jurisdiction in which the facility is located.  </a:t>
            </a:r>
          </a:p>
          <a:p>
            <a:endParaRPr lang="en-US" dirty="0"/>
          </a:p>
          <a:p>
            <a:r>
              <a:rPr lang="en-US" dirty="0"/>
              <a:t>Similar to other generators, County facilities have the option to manage their organic waste on-site or self-haul their organic waste.  </a:t>
            </a:r>
          </a:p>
          <a:p>
            <a:endParaRPr lang="en-US" dirty="0"/>
          </a:p>
          <a:p>
            <a:r>
              <a:rPr lang="en-US" dirty="0"/>
              <a:t>County facilities that generate a large amount of edible food are required to donate excess edible food.  </a:t>
            </a:r>
          </a:p>
          <a:p>
            <a:endParaRPr lang="en-US" dirty="0"/>
          </a:p>
          <a:p>
            <a:r>
              <a:rPr lang="en-US" dirty="0"/>
              <a:t>County facilities are encouraged to procure recovered organic waste products, such as compost, mulch, or renewable natural gas fuel, wherever feasible.  </a:t>
            </a:r>
          </a:p>
          <a:p>
            <a:endParaRPr lang="en-US" dirty="0"/>
          </a:p>
          <a:p>
            <a:r>
              <a:rPr lang="en-US" dirty="0"/>
              <a:t>County facilities are required to purchase and use paper with a 30% minimum recycled content.  </a:t>
            </a:r>
          </a:p>
          <a:p>
            <a:endParaRPr lang="en-US" dirty="0"/>
          </a:p>
          <a:p>
            <a:r>
              <a:rPr lang="en-US" dirty="0"/>
              <a:t>Lastly, the policy requires County facilities to report on these activities to Public Works and update any applicable contracts to include these requirements.  </a:t>
            </a:r>
          </a:p>
        </p:txBody>
      </p:sp>
      <p:sp>
        <p:nvSpPr>
          <p:cNvPr id="4" name="Slide Number Placeholder 3"/>
          <p:cNvSpPr>
            <a:spLocks noGrp="1"/>
          </p:cNvSpPr>
          <p:nvPr>
            <p:ph type="sldNum" sz="quarter" idx="5"/>
          </p:nvPr>
        </p:nvSpPr>
        <p:spPr/>
        <p:txBody>
          <a:bodyPr/>
          <a:lstStyle/>
          <a:p>
            <a:fld id="{F380A8FF-6083-2E4C-B178-D744D3FD0B18}" type="slidenum">
              <a:rPr lang="en-US" smtClean="0"/>
              <a:t>17</a:t>
            </a:fld>
            <a:endParaRPr lang="en-US"/>
          </a:p>
        </p:txBody>
      </p:sp>
    </p:spTree>
    <p:extLst>
      <p:ext uri="{BB962C8B-B14F-4D97-AF65-F5344CB8AC3E}">
        <p14:creationId xmlns:p14="http://schemas.microsoft.com/office/powerpoint/2010/main" val="3777582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Board also adopted a policy that requires County facilities to use reusables as a first option.  </a:t>
            </a:r>
          </a:p>
          <a:p>
            <a:endParaRPr lang="en-US" dirty="0"/>
          </a:p>
          <a:p>
            <a:r>
              <a:rPr lang="en-US" dirty="0"/>
              <a:t>If single use products are needed, County facilities should use compostable products that are certified by a third party, such as BPI or CMA, and also free from PFAS.  </a:t>
            </a:r>
          </a:p>
          <a:p>
            <a:endParaRPr lang="en-US" dirty="0"/>
          </a:p>
          <a:p>
            <a:r>
              <a:rPr lang="en-US" dirty="0"/>
              <a:t>The policy requires all County sponsored events to be zero waste. </a:t>
            </a:r>
          </a:p>
          <a:p>
            <a:endParaRPr lang="en-US" dirty="0"/>
          </a:p>
          <a:p>
            <a:r>
              <a:rPr lang="en-US" dirty="0"/>
              <a:t>The Chief Sustainability Office, Public Works, and other County Departments have been collaborating on the development of two ordinances to reduce single use plastics.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was adopted in June 2021 and requires restaurants and food service providers to only provide disposable food service accessories upon request of the customer, including on third-party food delivery apps.  </a:t>
            </a:r>
          </a:p>
          <a:p>
            <a:endParaRPr lang="en-US" dirty="0"/>
          </a:p>
          <a:p>
            <a:r>
              <a:rPr lang="en-US" dirty="0"/>
              <a:t>The second will require restaurants and other food service providers to eliminate single use plastic food service ware and replace it with reusable, recyclable, or compostable alternatives.  It is expected to go before the Board later this year.  </a:t>
            </a:r>
          </a:p>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18</a:t>
            </a:fld>
            <a:endParaRPr lang="en-US"/>
          </a:p>
        </p:txBody>
      </p:sp>
    </p:spTree>
    <p:extLst>
      <p:ext uri="{BB962C8B-B14F-4D97-AF65-F5344CB8AC3E}">
        <p14:creationId xmlns:p14="http://schemas.microsoft.com/office/powerpoint/2010/main" val="2096255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conducting significant education and outreach to all stakeholders.  </a:t>
            </a:r>
          </a:p>
          <a:p>
            <a:endParaRPr lang="en-US" dirty="0"/>
          </a:p>
          <a:p>
            <a:r>
              <a:rPr lang="en-US" dirty="0"/>
              <a:t>We host regular workshops with Cities about the capacity planning requirements.  </a:t>
            </a:r>
          </a:p>
          <a:p>
            <a:endParaRPr lang="en-US" dirty="0"/>
          </a:p>
          <a:p>
            <a:r>
              <a:rPr lang="en-US" dirty="0"/>
              <a:t>We are sending postcards and letters to residents as well as posting information online. </a:t>
            </a:r>
          </a:p>
          <a:p>
            <a:endParaRPr lang="en-US" dirty="0"/>
          </a:p>
          <a:p>
            <a:r>
              <a:rPr lang="en-US" dirty="0"/>
              <a:t>We will be hosting annual community meetings to provide information to residents.  </a:t>
            </a:r>
          </a:p>
          <a:p>
            <a:endParaRPr lang="en-US" dirty="0"/>
          </a:p>
          <a:p>
            <a:r>
              <a:rPr lang="en-US" dirty="0"/>
              <a:t>We will also be visiting residents to drop off kitchen pails that residents can use to separate their food waste until trash collection day.  </a:t>
            </a:r>
          </a:p>
          <a:p>
            <a:endParaRPr lang="en-US" dirty="0"/>
          </a:p>
          <a:p>
            <a:r>
              <a:rPr lang="en-US" dirty="0"/>
              <a:t>For our businesses, we are also sending out flyers, posting information online, and hosting community workshops.  </a:t>
            </a:r>
          </a:p>
          <a:p>
            <a:endParaRPr lang="en-US" dirty="0"/>
          </a:p>
          <a:p>
            <a:r>
              <a:rPr lang="en-US" dirty="0"/>
              <a:t>In addition, we will be conducting site visits to our businesses to help them implement the requirements.  </a:t>
            </a:r>
          </a:p>
          <a:p>
            <a:endParaRPr lang="en-US" dirty="0"/>
          </a:p>
          <a:p>
            <a:r>
              <a:rPr lang="en-US" dirty="0"/>
              <a:t>We started a food waste collection program at our Public Works Headquarters building over 4 years ago. </a:t>
            </a:r>
          </a:p>
          <a:p>
            <a:endParaRPr lang="en-US" dirty="0"/>
          </a:p>
          <a:p>
            <a:r>
              <a:rPr lang="en-US" dirty="0"/>
              <a:t>We are providing sample outreach from our program to other County facilities for their use and posting relevant information on our County organic waste recycling website.  </a:t>
            </a:r>
          </a:p>
          <a:p>
            <a:endParaRPr lang="en-US" dirty="0"/>
          </a:p>
          <a:p>
            <a:r>
              <a:rPr lang="en-US" dirty="0"/>
              <a:t>We also have regular contact with representatives from Public Works field facilities and other County Departments to ensure that all facilities have the information needed to comply.  </a:t>
            </a:r>
          </a:p>
          <a:p>
            <a:endParaRPr lang="en-US" dirty="0"/>
          </a:p>
          <a:p>
            <a:r>
              <a:rPr lang="en-US" dirty="0"/>
              <a:t>We have included links to our websites here in case you would like more information.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19</a:t>
            </a:fld>
            <a:endParaRPr lang="en-US"/>
          </a:p>
        </p:txBody>
      </p:sp>
    </p:spTree>
    <p:extLst>
      <p:ext uri="{BB962C8B-B14F-4D97-AF65-F5344CB8AC3E}">
        <p14:creationId xmlns:p14="http://schemas.microsoft.com/office/powerpoint/2010/main" val="3053304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Works is finalizing a request for proposals (RFP) to engage a private partner in developing an anerobic digestion (AD) facility to process organic waste at the Calabasas Landfill. </a:t>
            </a:r>
          </a:p>
          <a:p>
            <a:endParaRPr lang="en-US" dirty="0"/>
          </a:p>
          <a:p>
            <a:r>
              <a:rPr lang="en-US" dirty="0"/>
              <a:t>The Calabasas Landfill is owned by the County and operated by the County Sanitation Districts.  </a:t>
            </a:r>
          </a:p>
          <a:p>
            <a:endParaRPr lang="en-US" dirty="0"/>
          </a:p>
          <a:p>
            <a:r>
              <a:rPr lang="en-US" dirty="0"/>
              <a:t>Public Works completed an extensive multi-year feasibility analysis of the site and determined that it is suitable for a commercial-scale AD facility.  </a:t>
            </a:r>
          </a:p>
          <a:p>
            <a:endParaRPr lang="en-US" dirty="0"/>
          </a:p>
          <a:p>
            <a:r>
              <a:rPr lang="en-US" dirty="0"/>
              <a:t>The AD facility would be designed, built, owned, and operated by a private partner. </a:t>
            </a:r>
          </a:p>
          <a:p>
            <a:endParaRPr lang="en-US" dirty="0"/>
          </a:p>
          <a:p>
            <a:r>
              <a:rPr lang="en-US" dirty="0"/>
              <a:t>The AD facility will serve as a model for public-private partnerships for solid waste and organic waste processing infrastructure and will encourage further infrastructure investment in the region. </a:t>
            </a:r>
          </a:p>
          <a:p>
            <a:endParaRPr lang="en-US" dirty="0"/>
          </a:p>
          <a:p>
            <a:r>
              <a:rPr lang="en-US" dirty="0"/>
              <a:t>We hope to release the RFP very soon.  </a:t>
            </a:r>
          </a:p>
          <a:p>
            <a:endParaRPr lang="en-US" dirty="0"/>
          </a:p>
          <a:p>
            <a:r>
              <a:rPr lang="en-US" dirty="0"/>
              <a:t>We are also analyzing four closed landfill sites in the County to assess the feasibility of siting additional facilities using a similar public-private partnership model.  </a:t>
            </a:r>
          </a:p>
        </p:txBody>
      </p:sp>
      <p:sp>
        <p:nvSpPr>
          <p:cNvPr id="4" name="Slide Number Placeholder 3"/>
          <p:cNvSpPr>
            <a:spLocks noGrp="1"/>
          </p:cNvSpPr>
          <p:nvPr>
            <p:ph type="sldNum" sz="quarter" idx="5"/>
          </p:nvPr>
        </p:nvSpPr>
        <p:spPr/>
        <p:txBody>
          <a:bodyPr/>
          <a:lstStyle/>
          <a:p>
            <a:fld id="{F380A8FF-6083-2E4C-B178-D744D3FD0B18}" type="slidenum">
              <a:rPr lang="en-US" smtClean="0"/>
              <a:t>20</a:t>
            </a:fld>
            <a:endParaRPr lang="en-US"/>
          </a:p>
        </p:txBody>
      </p:sp>
    </p:spTree>
    <p:extLst>
      <p:ext uri="{BB962C8B-B14F-4D97-AF65-F5344CB8AC3E}">
        <p14:creationId xmlns:p14="http://schemas.microsoft.com/office/powerpoint/2010/main" val="1447355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619 authorizes a jurisdiction having difficulty implementing the SB 1383 regulations and facing continuing violations that commence during the 2022 calendar year to submit a Notification of intent to Comply and an adopted resolution to CalRecycle by March 1, 2022. </a:t>
            </a:r>
          </a:p>
          <a:p>
            <a:endParaRPr lang="en-US" dirty="0"/>
          </a:p>
          <a:p>
            <a:r>
              <a:rPr lang="en-US" dirty="0"/>
              <a:t>Because the GDDs will not be established until next year, the County is submitting an NOIC to CalRecycle for the Antelope Valley areas.  </a:t>
            </a:r>
          </a:p>
          <a:p>
            <a:endParaRPr lang="en-US" dirty="0"/>
          </a:p>
          <a:p>
            <a:r>
              <a:rPr lang="en-US" dirty="0"/>
              <a:t>To that end, the Board adopted a resolution on February 8, 2022.  </a:t>
            </a:r>
          </a:p>
          <a:p>
            <a:endParaRPr lang="en-US" dirty="0"/>
          </a:p>
          <a:p>
            <a:r>
              <a:rPr lang="en-US" dirty="0"/>
              <a:t>Jurisdictions who want to submit an NOIC to CalRecycle need to include: </a:t>
            </a:r>
          </a:p>
          <a:p>
            <a:pPr marL="171450" indent="-171450">
              <a:buFont typeface="Arial" panose="020B0604020202020204" pitchFamily="34" charset="0"/>
              <a:buChar char="•"/>
            </a:pPr>
            <a:r>
              <a:rPr lang="en-US" dirty="0"/>
              <a:t>A justification for why they are not yet in compliance with certain aspects of the SB 1383 regulations</a:t>
            </a:r>
          </a:p>
          <a:p>
            <a:pPr marL="171450" indent="-171450">
              <a:buFont typeface="Arial" panose="020B0604020202020204" pitchFamily="34" charset="0"/>
              <a:buChar char="•"/>
            </a:pPr>
            <a:r>
              <a:rPr lang="en-US" dirty="0"/>
              <a:t>Any impacts of the COVID-19 pandemic on compliance</a:t>
            </a:r>
          </a:p>
          <a:p>
            <a:pPr marL="171450" indent="-171450">
              <a:buFont typeface="Arial" panose="020B0604020202020204" pitchFamily="34" charset="0"/>
              <a:buChar char="•"/>
            </a:pPr>
            <a:r>
              <a:rPr lang="en-US" dirty="0"/>
              <a:t>Actions and proposed timeline for compliance. </a:t>
            </a:r>
          </a:p>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21</a:t>
            </a:fld>
            <a:endParaRPr lang="en-US"/>
          </a:p>
        </p:txBody>
      </p:sp>
    </p:spTree>
    <p:extLst>
      <p:ext uri="{BB962C8B-B14F-4D97-AF65-F5344CB8AC3E}">
        <p14:creationId xmlns:p14="http://schemas.microsoft.com/office/powerpoint/2010/main" val="3793777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topic I wanted to discuss today is funding.  </a:t>
            </a:r>
          </a:p>
          <a:p>
            <a:endParaRPr lang="en-US" dirty="0"/>
          </a:p>
          <a:p>
            <a:r>
              <a:rPr lang="en-US" dirty="0"/>
              <a:t>The SB 1383 regulations will cost an estimated $40 billion to implement statewide. </a:t>
            </a:r>
          </a:p>
          <a:p>
            <a:endParaRPr lang="en-US" dirty="0"/>
          </a:p>
          <a:p>
            <a:r>
              <a:rPr lang="en-US" dirty="0"/>
              <a:t>CalRecycle is providing grant funding to assist with the costs. </a:t>
            </a:r>
          </a:p>
          <a:p>
            <a:endParaRPr lang="en-US" dirty="0"/>
          </a:p>
          <a:p>
            <a:r>
              <a:rPr lang="en-US" dirty="0"/>
              <a:t>The local assistance grant is a one-time grant that will help local jurisdictions implement the SB 1383 regulations.  </a:t>
            </a:r>
          </a:p>
          <a:p>
            <a:endParaRPr lang="en-US" dirty="0"/>
          </a:p>
          <a:p>
            <a:r>
              <a:rPr lang="en-US" dirty="0"/>
              <a:t>CalRecycle will provide $57 million to local jurisdictions.  </a:t>
            </a:r>
          </a:p>
          <a:p>
            <a:endParaRPr lang="en-US" dirty="0"/>
          </a:p>
          <a:p>
            <a:r>
              <a:rPr lang="en-US" dirty="0"/>
              <a:t>The applications were due on the first of this month, and the grants will be awarded in April and September 2022.  </a:t>
            </a:r>
          </a:p>
          <a:p>
            <a:endParaRPr lang="en-US" dirty="0"/>
          </a:p>
          <a:p>
            <a:r>
              <a:rPr lang="en-US" dirty="0"/>
              <a:t>CalRecycle is also providing $19 million to build new and expanded food waste co-digestion projects at existing wastewater treatment plants.  </a:t>
            </a:r>
          </a:p>
          <a:p>
            <a:endParaRPr lang="en-US" dirty="0"/>
          </a:p>
          <a:p>
            <a:r>
              <a:rPr lang="en-US" dirty="0"/>
              <a:t>The applications are expected to open later this month and the grants will be awarded in July or August of 2022. </a:t>
            </a:r>
          </a:p>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22</a:t>
            </a:fld>
            <a:endParaRPr lang="en-US"/>
          </a:p>
        </p:txBody>
      </p:sp>
    </p:spTree>
    <p:extLst>
      <p:ext uri="{BB962C8B-B14F-4D97-AF65-F5344CB8AC3E}">
        <p14:creationId xmlns:p14="http://schemas.microsoft.com/office/powerpoint/2010/main" val="508810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we sent out a survey before this meeting to find out your priorities relating to SB 1383 implementation and waste management. </a:t>
            </a:r>
          </a:p>
          <a:p>
            <a:endParaRPr lang="en-US" dirty="0"/>
          </a:p>
          <a:p>
            <a:r>
              <a:rPr lang="en-US" dirty="0"/>
              <a:t>In the interest of time, I will provide a high level overview of the responses.  </a:t>
            </a:r>
          </a:p>
          <a:p>
            <a:endParaRPr lang="en-US" dirty="0"/>
          </a:p>
          <a:p>
            <a:r>
              <a:rPr lang="en-US" dirty="0"/>
              <a:t>The priority issues for jurisdictions are rate increases, new ordinances, franchise agreements, infrastructure, education/outreach, and procurement.  </a:t>
            </a:r>
          </a:p>
          <a:p>
            <a:endParaRPr lang="en-US" dirty="0"/>
          </a:p>
          <a:p>
            <a:r>
              <a:rPr lang="en-US" dirty="0"/>
              <a:t>Jurisdictions are facing barriers to site new infrastructure, including costs, flow control, and franchise agreements.  </a:t>
            </a:r>
          </a:p>
          <a:p>
            <a:endParaRPr lang="en-US" dirty="0"/>
          </a:p>
          <a:p>
            <a:r>
              <a:rPr lang="en-US" dirty="0"/>
              <a:t>Cities are currently conducting education and outreach for SB 1383.  </a:t>
            </a:r>
          </a:p>
          <a:p>
            <a:endParaRPr lang="en-US" dirty="0"/>
          </a:p>
          <a:p>
            <a:r>
              <a:rPr lang="en-US" dirty="0"/>
              <a:t>In order to fully implement SB 1383, cities need additional staff and time.  </a:t>
            </a:r>
          </a:p>
          <a:p>
            <a:endParaRPr lang="en-US" dirty="0"/>
          </a:p>
          <a:p>
            <a:r>
              <a:rPr lang="en-US" dirty="0"/>
              <a:t>Cities are also experiencing the effects of illegal dumping.  </a:t>
            </a:r>
          </a:p>
          <a:p>
            <a:endParaRPr lang="en-US" dirty="0"/>
          </a:p>
          <a:p>
            <a:r>
              <a:rPr lang="en-US" dirty="0"/>
              <a:t>This concludes my update on SB 1383 implementation.  </a:t>
            </a:r>
          </a:p>
          <a:p>
            <a:endParaRPr lang="en-US" dirty="0"/>
          </a:p>
          <a:p>
            <a:r>
              <a:rPr lang="en-US" dirty="0"/>
              <a:t>As I said earlier, if you are interested to learn more about any of these topics, please contact me.  </a:t>
            </a:r>
          </a:p>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23</a:t>
            </a:fld>
            <a:endParaRPr lang="en-US"/>
          </a:p>
        </p:txBody>
      </p:sp>
    </p:spTree>
    <p:extLst>
      <p:ext uri="{BB962C8B-B14F-4D97-AF65-F5344CB8AC3E}">
        <p14:creationId xmlns:p14="http://schemas.microsoft.com/office/powerpoint/2010/main" val="44503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EXAMPLES:</a:t>
            </a:r>
          </a:p>
          <a:p>
            <a:endParaRPr lang="en-US" dirty="0"/>
          </a:p>
          <a:p>
            <a:r>
              <a:rPr lang="en-US" b="1" dirty="0"/>
              <a:t>Federal-aid Highway Formula Funding and Bridge Formula Program </a:t>
            </a:r>
          </a:p>
          <a:p>
            <a:endParaRPr lang="en-US" b="1" dirty="0"/>
          </a:p>
          <a:p>
            <a:r>
              <a:rPr lang="en-US" dirty="0"/>
              <a:t>The Federal Highway Administration distributes both Federal-aid Highway Formula funding and Bridge Formula Program funding to State departments of transportation. State Departments of Transportation then program projects (select them for funding) through statewide and metropolitan transportation planning processes.</a:t>
            </a:r>
          </a:p>
          <a:p>
            <a:endParaRPr lang="en-US" dirty="0"/>
          </a:p>
          <a:p>
            <a:r>
              <a:rPr lang="en-US" b="1" dirty="0"/>
              <a:t>The majority of the water funding will move through the State Revolving Fund programs.</a:t>
            </a:r>
          </a:p>
          <a:p>
            <a:endParaRPr lang="en-US" b="1" dirty="0"/>
          </a:p>
          <a:p>
            <a:r>
              <a:rPr lang="en-US" b="1" dirty="0"/>
              <a:t>Competitive Grant Programs – </a:t>
            </a:r>
            <a:endParaRPr lang="en-US" dirty="0"/>
          </a:p>
          <a:p>
            <a:r>
              <a:rPr lang="en-US" dirty="0"/>
              <a:t>The Bridge Investment Program, RAISE, MEGA, and INFRA are competitive grant programs that local jurisdictions can directly apply for. </a:t>
            </a:r>
          </a:p>
        </p:txBody>
      </p:sp>
      <p:sp>
        <p:nvSpPr>
          <p:cNvPr id="4" name="Slide Number Placeholder 3"/>
          <p:cNvSpPr>
            <a:spLocks noGrp="1"/>
          </p:cNvSpPr>
          <p:nvPr>
            <p:ph type="sldNum" sz="quarter" idx="5"/>
          </p:nvPr>
        </p:nvSpPr>
        <p:spPr/>
        <p:txBody>
          <a:bodyPr/>
          <a:lstStyle/>
          <a:p>
            <a:fld id="{F380A8FF-6083-2E4C-B178-D744D3FD0B18}" type="slidenum">
              <a:rPr lang="en-US" smtClean="0"/>
              <a:t>5</a:t>
            </a:fld>
            <a:endParaRPr lang="en-US" dirty="0"/>
          </a:p>
        </p:txBody>
      </p:sp>
    </p:spTree>
    <p:extLst>
      <p:ext uri="{BB962C8B-B14F-4D97-AF65-F5344CB8AC3E}">
        <p14:creationId xmlns:p14="http://schemas.microsoft.com/office/powerpoint/2010/main" val="486103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24</a:t>
            </a:fld>
            <a:endParaRPr lang="en-US"/>
          </a:p>
        </p:txBody>
      </p:sp>
    </p:spTree>
    <p:extLst>
      <p:ext uri="{BB962C8B-B14F-4D97-AF65-F5344CB8AC3E}">
        <p14:creationId xmlns:p14="http://schemas.microsoft.com/office/powerpoint/2010/main" val="4031649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1F40-8783-4768-AC14-846BB29E36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4556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some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1F40-8783-4768-AC14-846BB29E36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7641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is all haulers that represent less than 5% of the pie</a:t>
            </a:r>
          </a:p>
          <a:p>
            <a:r>
              <a:rPr lang="en-US" dirty="0"/>
              <a:t>By population other is: </a:t>
            </a:r>
            <a:r>
              <a:rPr lang="en-US" dirty="0" err="1"/>
              <a:t>CalMet</a:t>
            </a:r>
            <a:r>
              <a:rPr lang="en-US" dirty="0"/>
              <a:t>, Waste Resources, </a:t>
            </a:r>
            <a:r>
              <a:rPr lang="en-US" dirty="0" err="1"/>
              <a:t>Edco</a:t>
            </a:r>
            <a:r>
              <a:rPr lang="en-US" dirty="0"/>
              <a:t>/Burrtec, Valley Vista, CR&amp;R, NASA Services, Non-Exclusive / Competitive, Universal Waste Services</a:t>
            </a:r>
          </a:p>
          <a:p>
            <a:r>
              <a:rPr lang="en-US" dirty="0"/>
              <a:t>By number of cities Other is: Waste Resources, Valley Vista, Multiple Exclusive Haulers, CR&amp;R, NASA Services, Universal Waste Services, Non-Exclusive / Competitive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1F40-8783-4768-AC14-846BB29E36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9645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Paramount corrected to “do not have a residential food waste diversion program.” Website discusses the implementation of collection of FW combined with GW, but does not give implementation date.</a:t>
            </a:r>
          </a:p>
          <a:p>
            <a:r>
              <a:rPr lang="en-US" dirty="0"/>
              <a:t>Irwindale recovers food waste from mixed waste</a:t>
            </a:r>
            <a:r>
              <a:rPr lang="en-US"/>
              <a:t>, and both </a:t>
            </a:r>
            <a:r>
              <a:rPr lang="en-US" dirty="0"/>
              <a:t>residential and commercial mixed waste are taken to the Athens Services City of Industry MRF/TS.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1F40-8783-4768-AC14-846BB29E36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85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1F40-8783-4768-AC14-846BB29E36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7213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1F40-8783-4768-AC14-846BB29E36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1506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Waste is Recovered from Mixed-Waste- 3 Cities: Maywood, South El Monte and West Hollywood</a:t>
            </a:r>
          </a:p>
          <a:p>
            <a:r>
              <a:rPr lang="en-US" dirty="0"/>
              <a:t>FW is not diverted- 6 Cities: Avalon, Burbank, Hidden Hills, La Habra Heights, South Pasadena, and Walnut.</a:t>
            </a:r>
          </a:p>
          <a:p>
            <a:r>
              <a:rPr lang="en-US" dirty="0"/>
              <a:t>Combination of Methods – Beverly Hills has mixed waste for restaurants (due to spatial constraints) and source-separated food waste for other businesses</a:t>
            </a:r>
          </a:p>
          <a:p>
            <a:endParaRPr lang="en-US" dirty="0"/>
          </a:p>
          <a:p>
            <a:endParaRPr lang="en-US" dirty="0"/>
          </a:p>
          <a:p>
            <a:r>
              <a:rPr lang="en-US" dirty="0"/>
              <a:t>Note some city’s FW diversion could not be determined because they had multiple haulers, did not have commercial service, or not enough information was  publicly available.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1F40-8783-4768-AC14-846BB29E36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2487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1F40-8783-4768-AC14-846BB29E36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454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1F40-8783-4768-AC14-846BB29E36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0113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7</a:t>
            </a:fld>
            <a:endParaRPr lang="en-US"/>
          </a:p>
        </p:txBody>
      </p:sp>
    </p:spTree>
    <p:extLst>
      <p:ext uri="{BB962C8B-B14F-4D97-AF65-F5344CB8AC3E}">
        <p14:creationId xmlns:p14="http://schemas.microsoft.com/office/powerpoint/2010/main" val="2655232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working with County to finalize the report. Report will be delivered to participating cities.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1F40-8783-4768-AC14-846BB29E36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40421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40</a:t>
            </a:fld>
            <a:endParaRPr lang="en-US"/>
          </a:p>
        </p:txBody>
      </p:sp>
    </p:spTree>
    <p:extLst>
      <p:ext uri="{BB962C8B-B14F-4D97-AF65-F5344CB8AC3E}">
        <p14:creationId xmlns:p14="http://schemas.microsoft.com/office/powerpoint/2010/main" val="3630800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PW is reviewing guidebook </a:t>
            </a:r>
          </a:p>
        </p:txBody>
      </p:sp>
      <p:sp>
        <p:nvSpPr>
          <p:cNvPr id="4" name="Slide Number Placeholder 3"/>
          <p:cNvSpPr>
            <a:spLocks noGrp="1"/>
          </p:cNvSpPr>
          <p:nvPr>
            <p:ph type="sldNum" sz="quarter" idx="5"/>
          </p:nvPr>
        </p:nvSpPr>
        <p:spPr/>
        <p:txBody>
          <a:bodyPr/>
          <a:lstStyle/>
          <a:p>
            <a:fld id="{F380A8FF-6083-2E4C-B178-D744D3FD0B18}" type="slidenum">
              <a:rPr lang="en-US" smtClean="0"/>
              <a:t>8</a:t>
            </a:fld>
            <a:endParaRPr lang="en-US" dirty="0"/>
          </a:p>
        </p:txBody>
      </p:sp>
    </p:spTree>
    <p:extLst>
      <p:ext uri="{BB962C8B-B14F-4D97-AF65-F5344CB8AC3E}">
        <p14:creationId xmlns:p14="http://schemas.microsoft.com/office/powerpoint/2010/main" val="238692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word is now: </a:t>
            </a:r>
            <a:r>
              <a:rPr lang="en-US" dirty="0"/>
              <a:t>applications and notices of funding opportunities are being released as early as this month and many expected this spring.</a:t>
            </a:r>
          </a:p>
          <a:p>
            <a:r>
              <a:rPr lang="en-US" dirty="0"/>
              <a:t>- example, Issue of Notice of Funding Opportunity for FY 22 Airport Terminal Program expected this month</a:t>
            </a:r>
          </a:p>
          <a:p>
            <a:endParaRPr lang="en-US" dirty="0"/>
          </a:p>
          <a:p>
            <a:r>
              <a:rPr lang="en-US" dirty="0"/>
              <a:t>The Administration strongly encourages working with local stakeholders and focusing on projects that serve disadvantaged communities.</a:t>
            </a:r>
          </a:p>
        </p:txBody>
      </p:sp>
      <p:sp>
        <p:nvSpPr>
          <p:cNvPr id="4" name="Slide Number Placeholder 3"/>
          <p:cNvSpPr>
            <a:spLocks noGrp="1"/>
          </p:cNvSpPr>
          <p:nvPr>
            <p:ph type="sldNum" sz="quarter" idx="5"/>
          </p:nvPr>
        </p:nvSpPr>
        <p:spPr/>
        <p:txBody>
          <a:bodyPr/>
          <a:lstStyle/>
          <a:p>
            <a:fld id="{F380A8FF-6083-2E4C-B178-D744D3FD0B18}" type="slidenum">
              <a:rPr lang="en-US" smtClean="0"/>
              <a:t>9</a:t>
            </a:fld>
            <a:endParaRPr lang="en-US" dirty="0"/>
          </a:p>
        </p:txBody>
      </p:sp>
    </p:spTree>
    <p:extLst>
      <p:ext uri="{BB962C8B-B14F-4D97-AF65-F5344CB8AC3E}">
        <p14:creationId xmlns:p14="http://schemas.microsoft.com/office/powerpoint/2010/main" val="2269867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word is now: </a:t>
            </a:r>
            <a:r>
              <a:rPr lang="en-US" dirty="0"/>
              <a:t>applications and notices of funding opportunities are being released as early as this month and many expected this spring.</a:t>
            </a:r>
          </a:p>
          <a:p>
            <a:r>
              <a:rPr lang="en-US" dirty="0"/>
              <a:t>- example, Issue of Notice of Funding Opportunity for FY 22 Airport Terminal Program expected this month</a:t>
            </a:r>
          </a:p>
          <a:p>
            <a:endParaRPr lang="en-US" dirty="0"/>
          </a:p>
          <a:p>
            <a:r>
              <a:rPr lang="en-US" dirty="0"/>
              <a:t>The Administration strongly encourages working with local stakeholders and focusing on projects that serve disadvantaged communities.</a:t>
            </a:r>
          </a:p>
        </p:txBody>
      </p:sp>
      <p:sp>
        <p:nvSpPr>
          <p:cNvPr id="4" name="Slide Number Placeholder 3"/>
          <p:cNvSpPr>
            <a:spLocks noGrp="1"/>
          </p:cNvSpPr>
          <p:nvPr>
            <p:ph type="sldNum" sz="quarter" idx="5"/>
          </p:nvPr>
        </p:nvSpPr>
        <p:spPr/>
        <p:txBody>
          <a:bodyPr/>
          <a:lstStyle/>
          <a:p>
            <a:fld id="{F380A8FF-6083-2E4C-B178-D744D3FD0B18}" type="slidenum">
              <a:rPr lang="en-US" smtClean="0"/>
              <a:t>10</a:t>
            </a:fld>
            <a:endParaRPr lang="en-US" dirty="0"/>
          </a:p>
        </p:txBody>
      </p:sp>
    </p:spTree>
    <p:extLst>
      <p:ext uri="{BB962C8B-B14F-4D97-AF65-F5344CB8AC3E}">
        <p14:creationId xmlns:p14="http://schemas.microsoft.com/office/powerpoint/2010/main" val="1069652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80A8FF-6083-2E4C-B178-D744D3FD0B18}" type="slidenum">
              <a:rPr lang="en-US" smtClean="0"/>
              <a:t>11</a:t>
            </a:fld>
            <a:endParaRPr lang="en-US"/>
          </a:p>
        </p:txBody>
      </p:sp>
    </p:spTree>
    <p:extLst>
      <p:ext uri="{BB962C8B-B14F-4D97-AF65-F5344CB8AC3E}">
        <p14:creationId xmlns:p14="http://schemas.microsoft.com/office/powerpoint/2010/main" val="4027232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today’s meeting, we sent out a survey to check in with jurisdictions on their SB 1383 implementation status.  </a:t>
            </a:r>
          </a:p>
          <a:p>
            <a:endParaRPr lang="en-US" dirty="0"/>
          </a:p>
          <a:p>
            <a:r>
              <a:rPr lang="en-US" dirty="0"/>
              <a:t>If you haven’t responded to the survey yet, please do so to let us know what challenges you are facing and how we can assist you.  </a:t>
            </a:r>
          </a:p>
          <a:p>
            <a:endParaRPr lang="en-US" dirty="0"/>
          </a:p>
          <a:p>
            <a:r>
              <a:rPr lang="en-US" dirty="0"/>
              <a:t>Today I want to provide an overview of what the County has been working on to implement SB 1383.  </a:t>
            </a:r>
          </a:p>
          <a:p>
            <a:endParaRPr lang="en-US" dirty="0"/>
          </a:p>
          <a:p>
            <a:r>
              <a:rPr lang="en-US" dirty="0"/>
              <a:t>As we all know, the SB 1383 requirements are extensive, so I won’t have time to go into a lot of detail on each aspect of our implementation effort.  </a:t>
            </a:r>
          </a:p>
          <a:p>
            <a:endParaRPr lang="en-US" dirty="0"/>
          </a:p>
          <a:p>
            <a:r>
              <a:rPr lang="en-US" dirty="0"/>
              <a:t>However, if there is anything you would like to learn more about or discuss further, please feel free to contact me and I can put you in touch with my team.  </a:t>
            </a:r>
          </a:p>
        </p:txBody>
      </p:sp>
      <p:sp>
        <p:nvSpPr>
          <p:cNvPr id="4" name="Slide Number Placeholder 3"/>
          <p:cNvSpPr>
            <a:spLocks noGrp="1"/>
          </p:cNvSpPr>
          <p:nvPr>
            <p:ph type="sldNum" sz="quarter" idx="5"/>
          </p:nvPr>
        </p:nvSpPr>
        <p:spPr/>
        <p:txBody>
          <a:bodyPr/>
          <a:lstStyle/>
          <a:p>
            <a:fld id="{F380A8FF-6083-2E4C-B178-D744D3FD0B18}" type="slidenum">
              <a:rPr lang="en-US" smtClean="0"/>
              <a:t>12</a:t>
            </a:fld>
            <a:endParaRPr lang="en-US"/>
          </a:p>
        </p:txBody>
      </p:sp>
    </p:spTree>
    <p:extLst>
      <p:ext uri="{BB962C8B-B14F-4D97-AF65-F5344CB8AC3E}">
        <p14:creationId xmlns:p14="http://schemas.microsoft.com/office/powerpoint/2010/main" val="317761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November 2021, the County Board of Supervisors adopted a mandatory organic waste disposal reduction ordinance that took effect on January 1, 2022.  </a:t>
            </a:r>
          </a:p>
          <a:p>
            <a:endParaRPr lang="en-US" dirty="0"/>
          </a:p>
          <a:p>
            <a:r>
              <a:rPr lang="en-US" dirty="0"/>
              <a:t>The ordinance requires all residents as well as businesses and/or property owners to subscribe to organic waste collection service, or to manage their organic waste through self-hauling or on-site management.  </a:t>
            </a:r>
          </a:p>
          <a:p>
            <a:endParaRPr lang="en-US" dirty="0"/>
          </a:p>
          <a:p>
            <a:r>
              <a:rPr lang="en-US" dirty="0"/>
              <a:t>It also requires certain large edible food generating businesses to recover excess edible food and contract with edible food recovery organizations.  </a:t>
            </a:r>
          </a:p>
          <a:p>
            <a:endParaRPr lang="en-US" dirty="0"/>
          </a:p>
          <a:p>
            <a:r>
              <a:rPr lang="en-US" dirty="0"/>
              <a:t>The ordinance also requires edible food recovery organizations to report to the County.  </a:t>
            </a:r>
          </a:p>
          <a:p>
            <a:endParaRPr lang="en-US" dirty="0"/>
          </a:p>
          <a:p>
            <a:r>
              <a:rPr lang="en-US" dirty="0"/>
              <a:t>The ordinance allows the County to enforce the requirements and, starting in the year 2024, impose monetary penalties if necessary.  </a:t>
            </a:r>
          </a:p>
        </p:txBody>
      </p:sp>
      <p:sp>
        <p:nvSpPr>
          <p:cNvPr id="4" name="Slide Number Placeholder 3"/>
          <p:cNvSpPr>
            <a:spLocks noGrp="1"/>
          </p:cNvSpPr>
          <p:nvPr>
            <p:ph type="sldNum" sz="quarter" idx="5"/>
          </p:nvPr>
        </p:nvSpPr>
        <p:spPr/>
        <p:txBody>
          <a:bodyPr/>
          <a:lstStyle/>
          <a:p>
            <a:fld id="{F380A8FF-6083-2E4C-B178-D744D3FD0B18}" type="slidenum">
              <a:rPr lang="en-US" smtClean="0"/>
              <a:t>13</a:t>
            </a:fld>
            <a:endParaRPr lang="en-US"/>
          </a:p>
        </p:txBody>
      </p:sp>
    </p:spTree>
    <p:extLst>
      <p:ext uri="{BB962C8B-B14F-4D97-AF65-F5344CB8AC3E}">
        <p14:creationId xmlns:p14="http://schemas.microsoft.com/office/powerpoint/2010/main" val="2752963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 name="Rectangle 7"/>
          <p:cNvSpPr/>
          <p:nvPr userDrawn="1"/>
        </p:nvSpPr>
        <p:spPr>
          <a:xfrm>
            <a:off x="0" y="4022889"/>
            <a:ext cx="9144000" cy="1120613"/>
          </a:xfrm>
          <a:prstGeom prst="rect">
            <a:avLst/>
          </a:prstGeom>
          <a:solidFill>
            <a:srgbClr val="4379BD"/>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dirty="0"/>
          </a:p>
        </p:txBody>
      </p:sp>
      <p:sp>
        <p:nvSpPr>
          <p:cNvPr id="7" name="Rectangle 6"/>
          <p:cNvSpPr/>
          <p:nvPr userDrawn="1"/>
        </p:nvSpPr>
        <p:spPr>
          <a:xfrm>
            <a:off x="0" y="0"/>
            <a:ext cx="9144000" cy="3959258"/>
          </a:xfrm>
          <a:prstGeom prst="rect">
            <a:avLst/>
          </a:prstGeom>
          <a:solidFill>
            <a:srgbClr val="202D3F"/>
          </a:solidFill>
          <a:ln>
            <a:noFill/>
          </a:ln>
          <a:effectLst>
            <a:innerShdw blurRad="660400">
              <a:schemeClr val="tx1">
                <a:alpha val="1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350" dirty="0"/>
          </a:p>
        </p:txBody>
      </p:sp>
      <p:sp>
        <p:nvSpPr>
          <p:cNvPr id="2" name="Title 1"/>
          <p:cNvSpPr>
            <a:spLocks noGrp="1"/>
          </p:cNvSpPr>
          <p:nvPr>
            <p:ph type="ctrTitle"/>
          </p:nvPr>
        </p:nvSpPr>
        <p:spPr>
          <a:xfrm>
            <a:off x="1143000" y="2571857"/>
            <a:ext cx="6858000" cy="616325"/>
          </a:xfrm>
        </p:spPr>
        <p:txBody>
          <a:bodyPr anchor="b"/>
          <a:lstStyle>
            <a:lvl1pPr algn="ctr">
              <a:defRPr sz="3375">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143000" y="4180119"/>
            <a:ext cx="6858000" cy="688443"/>
          </a:xfrm>
        </p:spPr>
        <p:txBody>
          <a:bodyPr>
            <a:normAutofit/>
          </a:bodyPr>
          <a:lstStyle>
            <a:lvl1pPr marL="0" indent="0" algn="ctr">
              <a:buNone/>
              <a:defRPr sz="1800">
                <a:solidFill>
                  <a:schemeClr val="bg1"/>
                </a:solidFill>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pic>
        <p:nvPicPr>
          <p:cNvPr id="4" name="Picture 3"/>
          <p:cNvPicPr>
            <a:picLocks noChangeAspect="1"/>
          </p:cNvPicPr>
          <p:nvPr userDrawn="1"/>
        </p:nvPicPr>
        <p:blipFill>
          <a:blip r:embed="rId2"/>
          <a:stretch>
            <a:fillRect/>
          </a:stretch>
        </p:blipFill>
        <p:spPr>
          <a:xfrm>
            <a:off x="1543502" y="845978"/>
            <a:ext cx="5689036" cy="95480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DE548-EA43-7D4F-BB13-68B6AB7CBFD0}"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0ADE548-EA43-7D4F-BB13-68B6AB7CBFD0}"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Rectangle 4"/>
          <p:cNvSpPr/>
          <p:nvPr userDrawn="1"/>
        </p:nvSpPr>
        <p:spPr>
          <a:xfrm>
            <a:off x="0" y="938785"/>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 name="Rectangle 5"/>
          <p:cNvSpPr/>
          <p:nvPr userDrawn="1"/>
        </p:nvSpPr>
        <p:spPr>
          <a:xfrm>
            <a:off x="0" y="210"/>
            <a:ext cx="9144000" cy="1098224"/>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solidFill>
                <a:schemeClr val="accent1">
                  <a:lumMod val="40000"/>
                  <a:lumOff val="60000"/>
                </a:schemeClr>
              </a:solidFill>
            </a:endParaRPr>
          </a:p>
        </p:txBody>
      </p:sp>
      <p:sp>
        <p:nvSpPr>
          <p:cNvPr id="7" name="Rectangle 6"/>
          <p:cNvSpPr/>
          <p:nvPr userDrawn="1"/>
        </p:nvSpPr>
        <p:spPr>
          <a:xfrm>
            <a:off x="0" y="5029202"/>
            <a:ext cx="9144000" cy="114818"/>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sp>
        <p:nvSpPr>
          <p:cNvPr id="8" name="Rectangle 7"/>
          <p:cNvSpPr/>
          <p:nvPr userDrawn="1"/>
        </p:nvSpPr>
        <p:spPr>
          <a:xfrm>
            <a:off x="0" y="1085898"/>
            <a:ext cx="9144000" cy="45017"/>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pic>
        <p:nvPicPr>
          <p:cNvPr id="9" name="Content Placeholder 10"/>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5286" t="4959" r="15293" b="71855"/>
          <a:stretch/>
        </p:blipFill>
        <p:spPr>
          <a:xfrm>
            <a:off x="3471768" y="0"/>
            <a:ext cx="5669280" cy="1097280"/>
          </a:xfrm>
          <a:prstGeom prst="rect">
            <a:avLst/>
          </a:prstGeom>
        </p:spPr>
      </p:pic>
      <p:sp>
        <p:nvSpPr>
          <p:cNvPr id="11" name="Rectangle 10"/>
          <p:cNvSpPr/>
          <p:nvPr userDrawn="1"/>
        </p:nvSpPr>
        <p:spPr>
          <a:xfrm>
            <a:off x="6318423" y="4609072"/>
            <a:ext cx="2825578" cy="533006"/>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51435" tIns="25718" rIns="51435" bIns="25718"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dirty="0"/>
          </a:p>
        </p:txBody>
      </p:sp>
      <p:pic>
        <p:nvPicPr>
          <p:cNvPr id="10" name="Picture 9"/>
          <p:cNvPicPr>
            <a:picLocks noChangeAspect="1"/>
          </p:cNvPicPr>
          <p:nvPr userDrawn="1"/>
        </p:nvPicPr>
        <p:blipFill>
          <a:blip r:embed="rId3"/>
          <a:stretch>
            <a:fillRect/>
          </a:stretch>
        </p:blipFill>
        <p:spPr>
          <a:xfrm>
            <a:off x="6589608" y="4710908"/>
            <a:ext cx="2207258" cy="277837"/>
          </a:xfrm>
          <a:prstGeom prst="rect">
            <a:avLst/>
          </a:prstGeom>
        </p:spPr>
      </p:pic>
    </p:spTree>
    <p:extLst>
      <p:ext uri="{BB962C8B-B14F-4D97-AF65-F5344CB8AC3E}">
        <p14:creationId xmlns:p14="http://schemas.microsoft.com/office/powerpoint/2010/main" val="3968316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ADE548-EA43-7D4F-BB13-68B6AB7CBFD0}" type="datetimeFigureOut">
              <a:rPr lang="en-US" smtClean="0"/>
              <a:t>2/22/2022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55D373-4FE5-1941-8BD1-783A86E04224}" type="slidenum">
              <a:rPr lang="en-US" smtClean="0"/>
              <a:t>‹#›</a:t>
            </a:fld>
            <a:endParaRPr lang="en-US" dirty="0"/>
          </a:p>
        </p:txBody>
      </p:sp>
    </p:spTree>
    <p:extLst>
      <p:ext uri="{BB962C8B-B14F-4D97-AF65-F5344CB8AC3E}">
        <p14:creationId xmlns:p14="http://schemas.microsoft.com/office/powerpoint/2010/main" val="3318619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2314324"/>
            <a:ext cx="8240108"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742950"/>
            <a:ext cx="7989752" cy="1128633"/>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1871583"/>
            <a:ext cx="7989752" cy="442741"/>
          </a:xfrm>
        </p:spPr>
        <p:txBody>
          <a:bodyPr anchor="t">
            <a:normAutofit/>
          </a:bodyPr>
          <a:lstStyle>
            <a:lvl1pPr marL="0" indent="0" algn="l">
              <a:buNone/>
              <a:defRPr sz="1200" cap="all">
                <a:solidFill>
                  <a:srgbClr val="98AF7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00451D"/>
                </a:solidFill>
              </a:defRPr>
            </a:lvl1pPr>
          </a:lstStyle>
          <a:p>
            <a:fld id="{DEE45D70-018D-4322-8DD3-87DF41E4291A}" type="datetime1">
              <a:rPr lang="en-US" smtClean="0"/>
              <a:pPr/>
              <a:t>2/22/2022</a:t>
            </a:fld>
            <a:endParaRPr lang="en-US" dirty="0"/>
          </a:p>
        </p:txBody>
      </p:sp>
      <p:sp>
        <p:nvSpPr>
          <p:cNvPr id="5" name="Footer Placeholder 4"/>
          <p:cNvSpPr>
            <a:spLocks noGrp="1"/>
          </p:cNvSpPr>
          <p:nvPr>
            <p:ph type="ftr" sz="quarter" idx="11"/>
          </p:nvPr>
        </p:nvSpPr>
        <p:spPr/>
        <p:txBody>
          <a:bodyPr/>
          <a:lstStyle>
            <a:lvl1pPr>
              <a:defRPr>
                <a:solidFill>
                  <a:srgbClr val="00451D"/>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451D"/>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7343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3" y="449794"/>
            <a:ext cx="8238707" cy="6424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1158013"/>
            <a:ext cx="7989752" cy="3236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00451D"/>
                </a:solidFill>
              </a:defRPr>
            </a:lvl1pPr>
          </a:lstStyle>
          <a:p>
            <a:fld id="{7EBDB02C-DAEA-47CC-A6FB-2656A9B18825}" type="datetime1">
              <a:rPr lang="en-US" smtClean="0"/>
              <a:pPr/>
              <a:t>2/22/2022</a:t>
            </a:fld>
            <a:endParaRPr lang="en-US" dirty="0"/>
          </a:p>
        </p:txBody>
      </p:sp>
      <p:sp>
        <p:nvSpPr>
          <p:cNvPr id="5" name="Footer Placeholder 4"/>
          <p:cNvSpPr>
            <a:spLocks noGrp="1"/>
          </p:cNvSpPr>
          <p:nvPr>
            <p:ph type="ftr" sz="quarter" idx="11"/>
          </p:nvPr>
        </p:nvSpPr>
        <p:spPr/>
        <p:txBody>
          <a:bodyPr/>
          <a:lstStyle>
            <a:lvl1pPr>
              <a:defRPr>
                <a:solidFill>
                  <a:srgbClr val="00451D"/>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451D"/>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7984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7" y="3856480"/>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2277430"/>
            <a:ext cx="7989751" cy="1128633"/>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4" y="3406063"/>
            <a:ext cx="7989751" cy="450417"/>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rgbClr val="00451D"/>
                </a:solidFill>
              </a:defRPr>
            </a:lvl1pPr>
          </a:lstStyle>
          <a:p>
            <a:fld id="{6B0EAF6D-6A33-418E-9DFA-8FEB3AAFFEB4}" type="datetime1">
              <a:rPr lang="en-US" smtClean="0"/>
              <a:pPr/>
              <a:t>2/22/2022</a:t>
            </a:fld>
            <a:endParaRPr lang="en-US" dirty="0"/>
          </a:p>
        </p:txBody>
      </p:sp>
      <p:sp>
        <p:nvSpPr>
          <p:cNvPr id="5" name="Footer Placeholder 4"/>
          <p:cNvSpPr>
            <a:spLocks noGrp="1"/>
          </p:cNvSpPr>
          <p:nvPr>
            <p:ph type="ftr" sz="quarter" idx="11"/>
          </p:nvPr>
        </p:nvSpPr>
        <p:spPr/>
        <p:txBody>
          <a:bodyPr/>
          <a:lstStyle>
            <a:lvl1pPr>
              <a:defRPr>
                <a:solidFill>
                  <a:srgbClr val="00451D"/>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00451D"/>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91771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1671002"/>
            <a:ext cx="3899527"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1671003"/>
            <a:ext cx="3907662"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C858EA-719E-4D95-B1B4-8FDB58C81E2E}" type="datetime1">
              <a:rPr lang="en-US" smtClean="0"/>
              <a:pPr/>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571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1671002"/>
            <a:ext cx="3593500" cy="432197"/>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81193" y="2194539"/>
            <a:ext cx="3899527"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9" y="1671002"/>
            <a:ext cx="3601635" cy="432197"/>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2" y="2194539"/>
            <a:ext cx="3907662"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C8AFAA-08BB-4051-AD63-6C38BD5E497C}" type="datetime1">
              <a:rPr lang="en-US" smtClean="0"/>
              <a:pPr/>
              <a:t>2/22/2022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5413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A7E43E-D0F9-4A33-B612-CDC2A20BD958}" type="datetime1">
              <a:rPr lang="en-US" smtClean="0"/>
              <a:pPr/>
              <a:t>2/22/2022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7558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938784"/>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8" name="Group 7"/>
          <p:cNvGrpSpPr/>
          <p:nvPr userDrawn="1"/>
        </p:nvGrpSpPr>
        <p:grpSpPr>
          <a:xfrm>
            <a:off x="0" y="0"/>
            <a:ext cx="9144000" cy="1130915"/>
            <a:chOff x="0" y="0"/>
            <a:chExt cx="9144000" cy="1507886"/>
          </a:xfrm>
        </p:grpSpPr>
        <p:sp>
          <p:nvSpPr>
            <p:cNvPr id="9" name="Rectangle 8"/>
            <p:cNvSpPr/>
            <p:nvPr userDrawn="1"/>
          </p:nvSpPr>
          <p:spPr>
            <a:xfrm>
              <a:off x="0" y="277"/>
              <a:ext cx="9144000" cy="1464299"/>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solidFill>
                  <a:schemeClr val="accent1">
                    <a:lumMod val="40000"/>
                    <a:lumOff val="60000"/>
                  </a:schemeClr>
                </a:solidFill>
              </a:endParaRPr>
            </a:p>
          </p:txBody>
        </p:sp>
        <p:sp>
          <p:nvSpPr>
            <p:cNvPr id="10" name="Rectangle 9"/>
            <p:cNvSpPr/>
            <p:nvPr userDrawn="1"/>
          </p:nvSpPr>
          <p:spPr>
            <a:xfrm>
              <a:off x="0" y="1447864"/>
              <a:ext cx="9144000" cy="60022"/>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pic>
          <p:nvPicPr>
            <p:cNvPr id="11" name="Content Placeholder 10"/>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5286" t="4959" r="15293" b="71855"/>
            <a:stretch/>
          </p:blipFill>
          <p:spPr>
            <a:xfrm>
              <a:off x="4884588" y="0"/>
              <a:ext cx="4259412" cy="1465714"/>
            </a:xfrm>
            <a:prstGeom prst="rect">
              <a:avLst/>
            </a:prstGeom>
          </p:spPr>
        </p:pic>
      </p:grpSp>
      <p:sp>
        <p:nvSpPr>
          <p:cNvPr id="2" name="Title 1"/>
          <p:cNvSpPr>
            <a:spLocks noGrp="1"/>
          </p:cNvSpPr>
          <p:nvPr>
            <p:ph type="title"/>
          </p:nvPr>
        </p:nvSpPr>
        <p:spPr>
          <a:xfrm>
            <a:off x="628650" y="273845"/>
            <a:ext cx="7886700" cy="714696"/>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28650" y="1495168"/>
            <a:ext cx="7886700" cy="2817341"/>
          </a:xfrm>
        </p:spPr>
        <p:txBody>
          <a:bodyPr/>
          <a:lstStyle>
            <a:lvl1pPr marL="128588" indent="-128588">
              <a:lnSpc>
                <a:spcPct val="150000"/>
              </a:lnSpc>
              <a:buClr>
                <a:schemeClr val="accent1"/>
              </a:buClr>
              <a:buSzPct val="60000"/>
              <a:buFont typeface="LucidaGrande" charset="0"/>
              <a:buChar cha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0" y="4609070"/>
            <a:ext cx="9144000" cy="534948"/>
            <a:chOff x="0" y="6145427"/>
            <a:chExt cx="9144000" cy="713264"/>
          </a:xfrm>
        </p:grpSpPr>
        <p:sp>
          <p:nvSpPr>
            <p:cNvPr id="13" name="Rectangle 12"/>
            <p:cNvSpPr/>
            <p:nvPr userDrawn="1"/>
          </p:nvSpPr>
          <p:spPr>
            <a:xfrm>
              <a:off x="0" y="6705600"/>
              <a:ext cx="9144000" cy="153091"/>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sp>
          <p:nvSpPr>
            <p:cNvPr id="14" name="Rectangle 13"/>
            <p:cNvSpPr/>
            <p:nvPr userDrawn="1"/>
          </p:nvSpPr>
          <p:spPr>
            <a:xfrm>
              <a:off x="6890994" y="6145427"/>
              <a:ext cx="2253006" cy="710675"/>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grpSp>
      <p:pic>
        <p:nvPicPr>
          <p:cNvPr id="4" name="Picture 3"/>
          <p:cNvPicPr>
            <a:picLocks noChangeAspect="1"/>
          </p:cNvPicPr>
          <p:nvPr userDrawn="1"/>
        </p:nvPicPr>
        <p:blipFill>
          <a:blip r:embed="rId3"/>
          <a:stretch>
            <a:fillRect/>
          </a:stretch>
        </p:blipFill>
        <p:spPr>
          <a:xfrm>
            <a:off x="7114542" y="4710383"/>
            <a:ext cx="1798148" cy="301787"/>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6F9BE4-8802-433A-BEC9-6AF898BF6D29}" type="datetime1">
              <a:rPr lang="en-US" smtClean="0"/>
              <a:pPr/>
              <a:t>2/22/2022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7351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7" y="3856480"/>
            <a:ext cx="8238707"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3" y="3946722"/>
            <a:ext cx="3536625" cy="517136"/>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450900"/>
            <a:ext cx="8240400" cy="31536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8" y="3946722"/>
            <a:ext cx="4265327" cy="517136"/>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46B0D33F-B603-4C78-875A-A901536940AB}" type="datetime1">
              <a:rPr lang="en-US" smtClean="0"/>
              <a:pPr/>
              <a:t>2/22/2022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3904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3520042"/>
            <a:ext cx="7989752" cy="425054"/>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449794"/>
            <a:ext cx="8238706" cy="266793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81192" y="3945095"/>
            <a:ext cx="7989752" cy="44900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196853D-3B52-4D5C-ABC0-BFE8E611AB65}" type="datetime1">
              <a:rPr lang="en-US" smtClean="0"/>
              <a:pPr/>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7342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a:spLocks noChangeAspect="1"/>
          </p:cNvSpPr>
          <p:nvPr/>
        </p:nvSpPr>
        <p:spPr>
          <a:xfrm>
            <a:off x="448093" y="449794"/>
            <a:ext cx="823870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B99242-65A9-4F3F-86B3-68321B0DCBA1}" type="datetime1">
              <a:rPr lang="en-US" smtClean="0"/>
              <a:pPr/>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2942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449794"/>
            <a:ext cx="2057399"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506794"/>
            <a:ext cx="1503123" cy="38873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3" y="506794"/>
            <a:ext cx="5922209" cy="388730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4467102"/>
            <a:ext cx="947672" cy="273844"/>
          </a:xfrm>
        </p:spPr>
        <p:txBody>
          <a:bodyPr/>
          <a:lstStyle>
            <a:lvl1pPr>
              <a:defRPr>
                <a:solidFill>
                  <a:schemeClr val="accent1">
                    <a:lumMod val="75000"/>
                    <a:lumOff val="25000"/>
                  </a:schemeClr>
                </a:solidFill>
              </a:defRPr>
            </a:lvl1pPr>
          </a:lstStyle>
          <a:p>
            <a:fld id="{FCB41408-336C-4336-AE4A-DFB576CF0313}" type="datetime1">
              <a:rPr lang="en-US" smtClean="0"/>
              <a:pPr/>
              <a:t>2/22/2022</a:t>
            </a:fld>
            <a:endParaRPr lang="en-US" dirty="0"/>
          </a:p>
        </p:txBody>
      </p:sp>
      <p:sp>
        <p:nvSpPr>
          <p:cNvPr id="5" name="Footer Placeholder 4"/>
          <p:cNvSpPr>
            <a:spLocks noGrp="1"/>
          </p:cNvSpPr>
          <p:nvPr>
            <p:ph type="ftr" sz="quarter" idx="11"/>
          </p:nvPr>
        </p:nvSpPr>
        <p:spPr>
          <a:xfrm>
            <a:off x="581193" y="4463858"/>
            <a:ext cx="5922209" cy="273844"/>
          </a:xfrm>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06905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696200" cy="685800"/>
          </a:xfrm>
        </p:spPr>
        <p:txBody>
          <a:bodyPr/>
          <a:lstStyle/>
          <a:p>
            <a:r>
              <a:rPr lang="en-US"/>
              <a:t>Click to edit Master title style</a:t>
            </a:r>
          </a:p>
        </p:txBody>
      </p:sp>
      <p:sp>
        <p:nvSpPr>
          <p:cNvPr id="3" name="Chart Placeholder 2"/>
          <p:cNvSpPr>
            <a:spLocks noGrp="1"/>
          </p:cNvSpPr>
          <p:nvPr>
            <p:ph type="chart" sz="half" idx="1"/>
          </p:nvPr>
        </p:nvSpPr>
        <p:spPr>
          <a:xfrm>
            <a:off x="762000" y="1028700"/>
            <a:ext cx="3771900" cy="3429000"/>
          </a:xfrm>
        </p:spPr>
        <p:txBody>
          <a:bodyPr/>
          <a:lstStyle/>
          <a:p>
            <a:pPr lvl="0"/>
            <a:r>
              <a:rPr lang="en-US" noProof="0"/>
              <a:t>Click icon to add chart</a:t>
            </a:r>
            <a:endParaRPr lang="en-US" noProof="0" dirty="0"/>
          </a:p>
        </p:txBody>
      </p:sp>
      <p:sp>
        <p:nvSpPr>
          <p:cNvPr id="4" name="Text Placeholder 3"/>
          <p:cNvSpPr>
            <a:spLocks noGrp="1"/>
          </p:cNvSpPr>
          <p:nvPr>
            <p:ph type="body" sz="half" idx="2"/>
          </p:nvPr>
        </p:nvSpPr>
        <p:spPr>
          <a:xfrm>
            <a:off x="4686300" y="1028700"/>
            <a:ext cx="3771900" cy="3429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A5CD561-B5C3-45B3-BC33-6CE8BEAA201C}" type="datetime1">
              <a:rPr lang="en-US" smtClean="0"/>
              <a:pPr>
                <a:defRPr/>
              </a:pPr>
              <a:t>2/22/2022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31D97AD-B438-4F6F-8AA9-13C9D1D453A3}" type="slidenum">
              <a:rPr lang="en-US"/>
              <a:pPr>
                <a:defRPr/>
              </a:pPr>
              <a:t>‹#›</a:t>
            </a:fld>
            <a:endParaRPr lang="en-US" dirty="0"/>
          </a:p>
        </p:txBody>
      </p:sp>
    </p:spTree>
    <p:extLst>
      <p:ext uri="{BB962C8B-B14F-4D97-AF65-F5344CB8AC3E}">
        <p14:creationId xmlns:p14="http://schemas.microsoft.com/office/powerpoint/2010/main" val="628499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p:cNvSpPr/>
          <p:nvPr userDrawn="1"/>
        </p:nvSpPr>
        <p:spPr>
          <a:xfrm>
            <a:off x="0" y="938784"/>
            <a:ext cx="9144000" cy="4203293"/>
          </a:xfrm>
          <a:prstGeom prst="rect">
            <a:avLst/>
          </a:prstGeom>
          <a:gradFill flip="none" rotWithShape="1">
            <a:gsLst>
              <a:gs pos="83000">
                <a:schemeClr val="accent3">
                  <a:lumMod val="5000"/>
                  <a:lumOff val="95000"/>
                </a:schemeClr>
              </a:gs>
              <a:gs pos="100000">
                <a:schemeClr val="accent3">
                  <a:lumMod val="45000"/>
                  <a:lumOff val="5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 name="Group 1"/>
          <p:cNvGrpSpPr/>
          <p:nvPr userDrawn="1"/>
        </p:nvGrpSpPr>
        <p:grpSpPr>
          <a:xfrm>
            <a:off x="0" y="208"/>
            <a:ext cx="9144000" cy="1130707"/>
            <a:chOff x="0" y="277"/>
            <a:chExt cx="9144000" cy="1507609"/>
          </a:xfrm>
        </p:grpSpPr>
        <p:sp>
          <p:nvSpPr>
            <p:cNvPr id="6" name="Rectangle 5"/>
            <p:cNvSpPr/>
            <p:nvPr userDrawn="1"/>
          </p:nvSpPr>
          <p:spPr>
            <a:xfrm>
              <a:off x="0" y="277"/>
              <a:ext cx="9144000" cy="1464299"/>
            </a:xfrm>
            <a:prstGeom prst="rect">
              <a:avLst/>
            </a:prstGeom>
            <a:solidFill>
              <a:srgbClr val="202D3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solidFill>
                  <a:schemeClr val="accent1">
                    <a:lumMod val="40000"/>
                    <a:lumOff val="60000"/>
                  </a:schemeClr>
                </a:solidFill>
              </a:endParaRPr>
            </a:p>
          </p:txBody>
        </p:sp>
        <p:sp>
          <p:nvSpPr>
            <p:cNvPr id="8" name="Rectangle 7"/>
            <p:cNvSpPr/>
            <p:nvPr userDrawn="1"/>
          </p:nvSpPr>
          <p:spPr>
            <a:xfrm>
              <a:off x="0" y="1447864"/>
              <a:ext cx="9144000" cy="60022"/>
            </a:xfrm>
            <a:prstGeom prst="rect">
              <a:avLst/>
            </a:prstGeom>
            <a:solidFill>
              <a:srgbClr val="E8C54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grpSp>
      <p:pic>
        <p:nvPicPr>
          <p:cNvPr id="16" name="Content Placeholder 10"/>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5286" t="4959" r="15293" b="71855"/>
          <a:stretch/>
        </p:blipFill>
        <p:spPr>
          <a:xfrm>
            <a:off x="4884588" y="0"/>
            <a:ext cx="4259412" cy="1099286"/>
          </a:xfrm>
          <a:prstGeom prst="rect">
            <a:avLst/>
          </a:prstGeom>
        </p:spPr>
      </p:pic>
      <p:sp>
        <p:nvSpPr>
          <p:cNvPr id="18" name="Title 1"/>
          <p:cNvSpPr>
            <a:spLocks noGrp="1"/>
          </p:cNvSpPr>
          <p:nvPr>
            <p:ph type="title"/>
          </p:nvPr>
        </p:nvSpPr>
        <p:spPr>
          <a:xfrm>
            <a:off x="628650" y="273845"/>
            <a:ext cx="7886700" cy="714696"/>
          </a:xfrm>
        </p:spPr>
        <p:txBody>
          <a:bodyPr/>
          <a:lstStyle>
            <a:lvl1pPr>
              <a:defRPr>
                <a:solidFill>
                  <a:schemeClr val="bg1"/>
                </a:solidFill>
              </a:defRPr>
            </a:lvl1pPr>
          </a:lstStyle>
          <a:p>
            <a:r>
              <a:rPr lang="en-US" dirty="0"/>
              <a:t>Click to edit Master title style</a:t>
            </a:r>
          </a:p>
        </p:txBody>
      </p:sp>
      <p:grpSp>
        <p:nvGrpSpPr>
          <p:cNvPr id="28" name="Group 27"/>
          <p:cNvGrpSpPr/>
          <p:nvPr userDrawn="1"/>
        </p:nvGrpSpPr>
        <p:grpSpPr>
          <a:xfrm>
            <a:off x="0" y="4609070"/>
            <a:ext cx="9144000" cy="534948"/>
            <a:chOff x="0" y="6145427"/>
            <a:chExt cx="9144000" cy="713264"/>
          </a:xfrm>
        </p:grpSpPr>
        <p:sp>
          <p:nvSpPr>
            <p:cNvPr id="29" name="Rectangle 28"/>
            <p:cNvSpPr/>
            <p:nvPr userDrawn="1"/>
          </p:nvSpPr>
          <p:spPr>
            <a:xfrm>
              <a:off x="0" y="6705600"/>
              <a:ext cx="9144000" cy="153091"/>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sp>
          <p:nvSpPr>
            <p:cNvPr id="30" name="Rectangle 29"/>
            <p:cNvSpPr/>
            <p:nvPr userDrawn="1"/>
          </p:nvSpPr>
          <p:spPr>
            <a:xfrm>
              <a:off x="6890994" y="6145427"/>
              <a:ext cx="2253006" cy="710675"/>
            </a:xfrm>
            <a:prstGeom prst="rect">
              <a:avLst/>
            </a:prstGeom>
            <a:solidFill>
              <a:srgbClr val="202D3F"/>
            </a:solidFill>
            <a:ln>
              <a:noFill/>
            </a:ln>
            <a:effectLst>
              <a:outerShdw blurRad="50800" dist="38100" dir="16200000"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sz="1013" kern="1200"/>
            </a:p>
          </p:txBody>
        </p:sp>
      </p:grpSp>
      <p:pic>
        <p:nvPicPr>
          <p:cNvPr id="31" name="Picture 30"/>
          <p:cNvPicPr>
            <a:picLocks noChangeAspect="1"/>
          </p:cNvPicPr>
          <p:nvPr userDrawn="1"/>
        </p:nvPicPr>
        <p:blipFill>
          <a:blip r:embed="rId3"/>
          <a:stretch>
            <a:fillRect/>
          </a:stretch>
        </p:blipFill>
        <p:spPr>
          <a:xfrm>
            <a:off x="7114542" y="4710383"/>
            <a:ext cx="1798148" cy="30178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rgbClr val="202D3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18095" y="0"/>
            <a:ext cx="7200716" cy="5144004"/>
          </a:xfrm>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ADE548-EA43-7D4F-BB13-68B6AB7CBFD0}"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ADE548-EA43-7D4F-BB13-68B6AB7CBFD0}"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0ADE548-EA43-7D4F-BB13-68B6AB7CBFD0}" type="datetimeFigureOut">
              <a:rPr lang="en-US" smtClean="0"/>
              <a:t>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0ADE548-EA43-7D4F-BB13-68B6AB7CBFD0}"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0ADE548-EA43-7D4F-BB13-68B6AB7CBFD0}"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55D373-4FE5-1941-8BD1-783A86E042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0ADE548-EA43-7D4F-BB13-68B6AB7CBFD0}" type="datetimeFigureOut">
              <a:rPr lang="en-US" smtClean="0"/>
              <a:t>2/22/2022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155D373-4FE5-1941-8BD1-783A86E04224}" type="slidenum">
              <a:rPr lang="en-US" smtClean="0"/>
              <a:t>‹#›</a:t>
            </a:fld>
            <a:endParaRPr lang="en-US"/>
          </a:p>
        </p:txBody>
      </p:sp>
    </p:spTree>
    <p:extLst>
      <p:ext uri="{BB962C8B-B14F-4D97-AF65-F5344CB8AC3E}">
        <p14:creationId xmlns:p14="http://schemas.microsoft.com/office/powerpoint/2010/main" val="184408578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83" r:id="rId5"/>
    <p:sldLayoutId id="2147483784" r:id="rId6"/>
    <p:sldLayoutId id="2147483785" r:id="rId7"/>
    <p:sldLayoutId id="2147483788" r:id="rId8"/>
    <p:sldLayoutId id="2147483789" r:id="rId9"/>
    <p:sldLayoutId id="2147483790" r:id="rId10"/>
    <p:sldLayoutId id="2147483791" r:id="rId11"/>
    <p:sldLayoutId id="2147483796" r:id="rId12"/>
    <p:sldLayoutId id="2147483797"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515606"/>
            <a:ext cx="7989752" cy="48769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81192" y="1187450"/>
            <a:ext cx="7989752" cy="3206648"/>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4778265"/>
            <a:ext cx="2133600" cy="273844"/>
          </a:xfrm>
          <a:prstGeom prst="rect">
            <a:avLst/>
          </a:prstGeom>
        </p:spPr>
        <p:txBody>
          <a:bodyPr vert="horz" lIns="91440" tIns="45720" rIns="91440" bIns="45720" rtlCol="0" anchor="ctr"/>
          <a:lstStyle>
            <a:lvl1pPr algn="r">
              <a:defRPr sz="675">
                <a:solidFill>
                  <a:srgbClr val="00451D"/>
                </a:solidFill>
              </a:defRPr>
            </a:lvl1pPr>
          </a:lstStyle>
          <a:p>
            <a:fld id="{55BD5822-ED1E-4184-B0BC-2D891A6C6F82}" type="datetime1">
              <a:rPr lang="en-US" smtClean="0"/>
              <a:pPr/>
              <a:t>2/22/2022</a:t>
            </a:fld>
            <a:endParaRPr lang="en-US" dirty="0"/>
          </a:p>
        </p:txBody>
      </p:sp>
      <p:sp>
        <p:nvSpPr>
          <p:cNvPr id="5" name="Footer Placeholder 4"/>
          <p:cNvSpPr>
            <a:spLocks noGrp="1"/>
          </p:cNvSpPr>
          <p:nvPr>
            <p:ph type="ftr" sz="quarter" idx="3"/>
          </p:nvPr>
        </p:nvSpPr>
        <p:spPr>
          <a:xfrm>
            <a:off x="581193" y="4775020"/>
            <a:ext cx="4870585" cy="273844"/>
          </a:xfrm>
          <a:prstGeom prst="rect">
            <a:avLst/>
          </a:prstGeom>
        </p:spPr>
        <p:txBody>
          <a:bodyPr vert="horz" lIns="91440" tIns="45720" rIns="91440" bIns="45720" rtlCol="0" anchor="ctr"/>
          <a:lstStyle>
            <a:lvl1pPr algn="l">
              <a:defRPr sz="675" cap="all">
                <a:solidFill>
                  <a:srgbClr val="00451D"/>
                </a:solidFill>
              </a:defRPr>
            </a:lvl1pPr>
          </a:lstStyle>
          <a:p>
            <a:endParaRPr lang="en-US" dirty="0"/>
          </a:p>
        </p:txBody>
      </p:sp>
      <p:sp>
        <p:nvSpPr>
          <p:cNvPr id="6" name="Slide Number Placeholder 5"/>
          <p:cNvSpPr>
            <a:spLocks noGrp="1"/>
          </p:cNvSpPr>
          <p:nvPr>
            <p:ph type="sldNum" sz="quarter" idx="4"/>
          </p:nvPr>
        </p:nvSpPr>
        <p:spPr>
          <a:xfrm>
            <a:off x="7800476" y="4778265"/>
            <a:ext cx="770468" cy="273844"/>
          </a:xfrm>
          <a:prstGeom prst="rect">
            <a:avLst/>
          </a:prstGeom>
        </p:spPr>
        <p:txBody>
          <a:bodyPr vert="horz" lIns="91440" tIns="45720" rIns="91440" bIns="45720" rtlCol="0" anchor="ctr"/>
          <a:lstStyle>
            <a:lvl1pPr algn="r">
              <a:defRPr sz="675">
                <a:solidFill>
                  <a:srgbClr val="00451D"/>
                </a:solidFill>
              </a:defRPr>
            </a:lvl1pPr>
          </a:lstStyle>
          <a:p>
            <a:fld id="{D57F1E4F-1CFF-5643-939E-217C01CDF565}" type="slidenum">
              <a:rPr lang="en-US" smtClean="0"/>
              <a:pPr/>
              <a:t>‹#›</a:t>
            </a:fld>
            <a:endParaRPr lang="en-US" dirty="0"/>
          </a:p>
        </p:txBody>
      </p:sp>
      <p:sp>
        <p:nvSpPr>
          <p:cNvPr id="9" name="Rectangle 8"/>
          <p:cNvSpPr/>
          <p:nvPr/>
        </p:nvSpPr>
        <p:spPr>
          <a:xfrm>
            <a:off x="448092" y="330994"/>
            <a:ext cx="2719909" cy="81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330994"/>
            <a:ext cx="2710800" cy="81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330994"/>
            <a:ext cx="2710800" cy="81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3287238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hf hdr="0" ftr="0" dt="0"/>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pw.lacounty.gov/epd/swims/OrganicCapacityPlanning/" TargetMode="External"/><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dpw.lacounty.gov/epd/organics/" TargetMode="External"/><Relationship Id="rId5" Type="http://schemas.openxmlformats.org/officeDocument/2006/relationships/hyperlink" Target="https://pw.lacounty.gov/epd/sbr/" TargetMode="External"/><Relationship Id="rId4" Type="http://schemas.openxmlformats.org/officeDocument/2006/relationships/hyperlink" Target="https://pw.lacounty.gov/epd/swims/Residen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26.gif"/><Relationship Id="rId5" Type="http://schemas.openxmlformats.org/officeDocument/2006/relationships/image" Target="../media/image25.jpg"/><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26.gif"/><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2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26.gif"/><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notesSlide" Target="../notesSlides/notesSlide24.xml"/><Relationship Id="rId16" Type="http://schemas.openxmlformats.org/officeDocument/2006/relationships/image" Target="../media/image51.svg"/><Relationship Id="rId1" Type="http://schemas.openxmlformats.org/officeDocument/2006/relationships/slideLayout" Target="../slideLayouts/slideLayout15.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19" Type="http://schemas.openxmlformats.org/officeDocument/2006/relationships/image" Target="../media/image26.gif"/><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svg"/></Relationships>
</file>

<file path=ppt/slides/_rels/slide3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5.xml"/><Relationship Id="rId4" Type="http://schemas.openxmlformats.org/officeDocument/2006/relationships/image" Target="../media/image26.gif"/></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26.gif"/><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2" Type="http://schemas.openxmlformats.org/officeDocument/2006/relationships/hyperlink" Target="http://www.infrastructurela.or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DBEF-E481-40B4-A908-BB634D15ECF8}"/>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3" name="Content Placeholder 2">
            <a:extLst>
              <a:ext uri="{FF2B5EF4-FFF2-40B4-BE49-F238E27FC236}">
                <a16:creationId xmlns:a16="http://schemas.microsoft.com/office/drawing/2014/main" id="{6FC69628-A8F9-4E4D-A081-AAE99CA664C8}"/>
              </a:ext>
            </a:extLst>
          </p:cNvPr>
          <p:cNvSpPr>
            <a:spLocks noGrp="1"/>
          </p:cNvSpPr>
          <p:nvPr>
            <p:ph idx="1"/>
          </p:nvPr>
        </p:nvSpPr>
        <p:spPr>
          <a:xfrm>
            <a:off x="0" y="1801230"/>
            <a:ext cx="9144000" cy="2972949"/>
          </a:xfrm>
        </p:spPr>
        <p:txBody>
          <a:bodyPr>
            <a:normAutofit fontScale="77500" lnSpcReduction="20000"/>
          </a:bodyPr>
          <a:lstStyle/>
          <a:p>
            <a:pPr marL="0" indent="0" algn="ctr">
              <a:buClr>
                <a:srgbClr val="202D38"/>
              </a:buClr>
              <a:buSzPct val="75000"/>
              <a:buNone/>
            </a:pPr>
            <a:r>
              <a:rPr lang="en-US" sz="2000" b="1" dirty="0">
                <a:latin typeface="Arial" panose="020B0604020202020204" pitchFamily="34" charset="0"/>
                <a:cs typeface="Arial" panose="020B0604020202020204" pitchFamily="34" charset="0"/>
              </a:rPr>
              <a:t>REMINDERS</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Please mute your line during the call</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There will be Q&amp;A opportunities during the meeting</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Use the chat feature to ask questions and comments</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You can also raise your hand during the Q&amp;A and we will call on you to unmute and share</a:t>
            </a:r>
          </a:p>
          <a:p>
            <a:pPr algn="ctr">
              <a:buClr>
                <a:srgbClr val="202D38"/>
              </a:buClr>
              <a:buSzPct val="75000"/>
              <a:buFont typeface="Arial" panose="020B0604020202020204" pitchFamily="34" charset="0"/>
              <a:buChar char="•"/>
            </a:pPr>
            <a:r>
              <a:rPr lang="en-US" sz="2200" dirty="0">
                <a:latin typeface="Arial" panose="020B0604020202020204" pitchFamily="34" charset="0"/>
                <a:cs typeface="Arial" panose="020B0604020202020204" pitchFamily="34" charset="0"/>
              </a:rPr>
              <a:t>The meeting is scheduled for one hour</a:t>
            </a:r>
          </a:p>
        </p:txBody>
      </p:sp>
      <p:sp>
        <p:nvSpPr>
          <p:cNvPr id="5" name="TextBox 4">
            <a:extLst>
              <a:ext uri="{FF2B5EF4-FFF2-40B4-BE49-F238E27FC236}">
                <a16:creationId xmlns:a16="http://schemas.microsoft.com/office/drawing/2014/main" id="{D5A2C493-6C4D-48EC-9FC9-465AC9C09287}"/>
              </a:ext>
            </a:extLst>
          </p:cNvPr>
          <p:cNvSpPr txBox="1"/>
          <p:nvPr/>
        </p:nvSpPr>
        <p:spPr>
          <a:xfrm>
            <a:off x="0" y="1347888"/>
            <a:ext cx="9144000" cy="707886"/>
          </a:xfrm>
          <a:prstGeom prst="rect">
            <a:avLst/>
          </a:prstGeom>
          <a:noFill/>
        </p:spPr>
        <p:txBody>
          <a:bodyPr wrap="square" rtlCol="0">
            <a:spAutoFit/>
          </a:bodyPr>
          <a:lstStyle/>
          <a:p>
            <a:pPr algn="ctr"/>
            <a:r>
              <a:rPr lang="en-US" sz="2200" b="1" dirty="0">
                <a:latin typeface="Arial" panose="020B0604020202020204" pitchFamily="34" charset="0"/>
                <a:cs typeface="Arial" panose="020B0604020202020204" pitchFamily="34" charset="0"/>
              </a:rPr>
              <a:t>Thank you for joining us the meeting will start in a few moments</a:t>
            </a:r>
          </a:p>
          <a:p>
            <a:endParaRPr lang="en-US" dirty="0"/>
          </a:p>
        </p:txBody>
      </p:sp>
    </p:spTree>
    <p:extLst>
      <p:ext uri="{BB962C8B-B14F-4D97-AF65-F5344CB8AC3E}">
        <p14:creationId xmlns:p14="http://schemas.microsoft.com/office/powerpoint/2010/main" val="81236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767366" y="1140110"/>
            <a:ext cx="5609273" cy="344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a:spcBef>
                <a:spcPct val="0"/>
              </a:spcBef>
              <a:buClrTx/>
              <a:buSzTx/>
              <a:buNone/>
            </a:pPr>
            <a:br>
              <a:rPr lang="en-US" altLang="en-US" sz="1500" dirty="0">
                <a:solidFill>
                  <a:schemeClr val="tx2"/>
                </a:solidFill>
                <a:latin typeface="Calibri" charset="0"/>
                <a:ea typeface="Calibri" charset="0"/>
                <a:cs typeface="Calibri" charset="0"/>
              </a:rPr>
            </a:br>
            <a:endParaRPr lang="en-US" altLang="en-US" sz="1500" dirty="0">
              <a:solidFill>
                <a:schemeClr val="tx2"/>
              </a:solidFill>
              <a:latin typeface="Calibri" charset="0"/>
              <a:ea typeface="Calibri" charset="0"/>
              <a:cs typeface="Calibri" charset="0"/>
            </a:endParaRPr>
          </a:p>
          <a:p>
            <a:pPr marL="214313" indent="-214313">
              <a:spcBef>
                <a:spcPct val="0"/>
              </a:spcBef>
              <a:buClrTx/>
              <a:buSzTx/>
              <a:buFont typeface="Arial" panose="020B0604020202020204" pitchFamily="34" charset="0"/>
              <a:buChar char="•"/>
            </a:pPr>
            <a:r>
              <a:rPr lang="en-US" altLang="en-US" sz="1800" dirty="0">
                <a:solidFill>
                  <a:schemeClr val="tx2"/>
                </a:solidFill>
                <a:latin typeface="Calibri" charset="0"/>
                <a:ea typeface="Calibri" charset="0"/>
                <a:cs typeface="Calibri" charset="0"/>
              </a:rPr>
              <a:t>The State Legislature is working on the FY 23 budget through May.</a:t>
            </a:r>
          </a:p>
          <a:p>
            <a:pPr marL="814388" lvl="1" indent="-257175">
              <a:spcBef>
                <a:spcPct val="0"/>
              </a:spcBef>
              <a:buClrTx/>
              <a:buSzTx/>
              <a:buFont typeface="Arial" panose="020B0604020202020204" pitchFamily="34" charset="0"/>
              <a:buChar char="•"/>
            </a:pPr>
            <a:r>
              <a:rPr lang="en-US" altLang="en-US" sz="1500" dirty="0">
                <a:solidFill>
                  <a:schemeClr val="tx2"/>
                </a:solidFill>
                <a:latin typeface="Calibri" charset="0"/>
                <a:ea typeface="Calibri" charset="0"/>
                <a:cs typeface="Calibri" charset="0"/>
              </a:rPr>
              <a:t>Member selected projects are expected again.</a:t>
            </a:r>
          </a:p>
          <a:p>
            <a:pPr lvl="1" indent="0">
              <a:spcBef>
                <a:spcPct val="0"/>
              </a:spcBef>
              <a:buClrTx/>
              <a:buSzTx/>
              <a:buNone/>
            </a:pPr>
            <a:endParaRPr lang="en-US" altLang="en-US" sz="1200" u="sng" dirty="0">
              <a:solidFill>
                <a:schemeClr val="tx2"/>
              </a:solidFill>
              <a:latin typeface="Calibri" charset="0"/>
              <a:ea typeface="Calibri" charset="0"/>
              <a:cs typeface="Calibri" charset="0"/>
            </a:endParaRPr>
          </a:p>
          <a:p>
            <a:pPr marL="257175" indent="-257175">
              <a:spcBef>
                <a:spcPct val="0"/>
              </a:spcBef>
              <a:buClrTx/>
              <a:buSzTx/>
              <a:buFont typeface="Arial" panose="020B0604020202020204" pitchFamily="34" charset="0"/>
              <a:buChar char="•"/>
            </a:pPr>
            <a:endParaRPr lang="en-US" altLang="en-US" sz="1800" dirty="0">
              <a:solidFill>
                <a:schemeClr val="tx2"/>
              </a:solidFill>
              <a:latin typeface="Calibri" charset="0"/>
              <a:ea typeface="Calibri" charset="0"/>
              <a:cs typeface="Calibri" charset="0"/>
            </a:endParaRPr>
          </a:p>
          <a:p>
            <a:pPr eaLnBrk="1" hangingPunct="1">
              <a:spcBef>
                <a:spcPct val="0"/>
              </a:spcBef>
              <a:buClrTx/>
              <a:buSzTx/>
              <a:buFontTx/>
              <a:buNone/>
            </a:pPr>
            <a:endParaRPr lang="en-US" altLang="en-US" sz="1500" u="sng" dirty="0">
              <a:solidFill>
                <a:schemeClr val="tx2"/>
              </a:solidFill>
              <a:latin typeface="Calibri" charset="0"/>
              <a:ea typeface="Calibri" charset="0"/>
              <a:cs typeface="Calibri" charset="0"/>
            </a:endParaRPr>
          </a:p>
        </p:txBody>
      </p:sp>
      <p:sp>
        <p:nvSpPr>
          <p:cNvPr id="4" name="Title 2">
            <a:extLst>
              <a:ext uri="{FF2B5EF4-FFF2-40B4-BE49-F238E27FC236}">
                <a16:creationId xmlns:a16="http://schemas.microsoft.com/office/drawing/2014/main" id="{BA2F3365-461A-054B-B51F-B826FB8EBDEA}"/>
              </a:ext>
            </a:extLst>
          </p:cNvPr>
          <p:cNvSpPr txBox="1">
            <a:spLocks/>
          </p:cNvSpPr>
          <p:nvPr/>
        </p:nvSpPr>
        <p:spPr>
          <a:xfrm>
            <a:off x="1290758" y="165331"/>
            <a:ext cx="6335197" cy="82050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000" dirty="0">
                <a:solidFill>
                  <a:schemeClr val="bg1"/>
                </a:solidFill>
              </a:rPr>
              <a:t>ADDITIONAL FUNDING </a:t>
            </a:r>
          </a:p>
          <a:p>
            <a:pPr algn="ctr"/>
            <a:r>
              <a:rPr lang="en-US" altLang="en-US" sz="3000" dirty="0">
                <a:solidFill>
                  <a:schemeClr val="bg1"/>
                </a:solidFill>
              </a:rPr>
              <a:t>OPPORTUNITIES</a:t>
            </a:r>
          </a:p>
        </p:txBody>
      </p:sp>
    </p:spTree>
    <p:extLst>
      <p:ext uri="{BB962C8B-B14F-4D97-AF65-F5344CB8AC3E}">
        <p14:creationId xmlns:p14="http://schemas.microsoft.com/office/powerpoint/2010/main" val="2712912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0" y="1237795"/>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Legislative Update, SB 1383 Implementation Update, &amp; Rate Survey</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457166" y="3469548"/>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Coby Skye</a:t>
            </a:r>
          </a:p>
          <a:p>
            <a:pPr marL="342900" lvl="1" indent="0" algn="ctr">
              <a:buNone/>
            </a:pPr>
            <a:r>
              <a:rPr lang="en-US" sz="1000" dirty="0">
                <a:latin typeface="Arial" panose="020B0604020202020204" pitchFamily="34" charset="0"/>
                <a:cs typeface="Arial" panose="020B0604020202020204" pitchFamily="34" charset="0"/>
              </a:rPr>
              <a:t>Assistant Deputy Director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CSkye@pw.lacounty.gov</a:t>
            </a:r>
          </a:p>
        </p:txBody>
      </p:sp>
      <p:cxnSp>
        <p:nvCxnSpPr>
          <p:cNvPr id="7" name="Straight Connector 6">
            <a:extLst>
              <a:ext uri="{FF2B5EF4-FFF2-40B4-BE49-F238E27FC236}">
                <a16:creationId xmlns:a16="http://schemas.microsoft.com/office/drawing/2014/main" id="{5316A289-A284-413D-9FB0-FDC72A24FEE5}"/>
              </a:ext>
            </a:extLst>
          </p:cNvPr>
          <p:cNvCxnSpPr/>
          <p:nvPr/>
        </p:nvCxnSpPr>
        <p:spPr>
          <a:xfrm>
            <a:off x="2551624" y="4137595"/>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00BC1D0A-8A52-40B2-BB29-5621BA49DED7}"/>
              </a:ext>
            </a:extLst>
          </p:cNvPr>
          <p:cNvSpPr txBox="1"/>
          <p:nvPr/>
        </p:nvSpPr>
        <p:spPr>
          <a:xfrm>
            <a:off x="4470389" y="3463348"/>
            <a:ext cx="213922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Faith Conley</a:t>
            </a:r>
          </a:p>
          <a:p>
            <a:pPr marL="342900" lvl="1" algn="ctr"/>
            <a:r>
              <a:rPr lang="en-US" sz="1000" dirty="0">
                <a:latin typeface="Arial" panose="020B0604020202020204" pitchFamily="34" charset="0"/>
                <a:cs typeface="Arial" panose="020B0604020202020204" pitchFamily="34" charset="0"/>
              </a:rPr>
              <a:t>Legislative Representative</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FConley@ceo.lacounty.gov</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172529"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21" name="TextBox 20">
            <a:extLst>
              <a:ext uri="{FF2B5EF4-FFF2-40B4-BE49-F238E27FC236}">
                <a16:creationId xmlns:a16="http://schemas.microsoft.com/office/drawing/2014/main" id="{D874905A-6881-4A2E-9257-78AF721BB343}"/>
              </a:ext>
            </a:extLst>
          </p:cNvPr>
          <p:cNvSpPr txBox="1"/>
          <p:nvPr/>
        </p:nvSpPr>
        <p:spPr>
          <a:xfrm>
            <a:off x="6356116" y="3469547"/>
            <a:ext cx="3024458"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April Hamud</a:t>
            </a:r>
          </a:p>
          <a:p>
            <a:pPr marL="342900" lvl="1" algn="ctr"/>
            <a:r>
              <a:rPr lang="en-US" sz="1000" dirty="0">
                <a:latin typeface="Arial" panose="020B0604020202020204" pitchFamily="34" charset="0"/>
                <a:cs typeface="Arial" panose="020B0604020202020204" pitchFamily="34" charset="0"/>
              </a:rPr>
              <a:t>Project Manager</a:t>
            </a:r>
          </a:p>
          <a:p>
            <a:pPr marL="342900" lvl="1" algn="ctr"/>
            <a:r>
              <a:rPr lang="en-US" sz="1000" dirty="0">
                <a:latin typeface="Arial" panose="020B0604020202020204" pitchFamily="34" charset="0"/>
                <a:cs typeface="Arial" panose="020B0604020202020204" pitchFamily="34" charset="0"/>
              </a:rPr>
              <a:t>HF&amp;H Consultants LLC</a:t>
            </a:r>
          </a:p>
          <a:p>
            <a:pPr marL="342900" lvl="1" algn="ctr"/>
            <a:endParaRPr lang="en-US" sz="1000" dirty="0">
              <a:latin typeface="Arial" panose="020B0604020202020204" pitchFamily="34" charset="0"/>
              <a:cs typeface="Arial" panose="020B0604020202020204" pitchFamily="34" charset="0"/>
            </a:endParaRPr>
          </a:p>
          <a:p>
            <a:pPr marL="342900" lvl="1" algn="ctr"/>
            <a:r>
              <a:rPr lang="en-US" sz="1000" dirty="0">
                <a:latin typeface="Arial" panose="020B0604020202020204" pitchFamily="34" charset="0"/>
                <a:cs typeface="Arial" panose="020B0604020202020204" pitchFamily="34" charset="0"/>
              </a:rPr>
              <a:t>AHamud@hfh-consultants.com</a:t>
            </a: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7133053"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3" name="Picture 12">
            <a:extLst>
              <a:ext uri="{FF2B5EF4-FFF2-40B4-BE49-F238E27FC236}">
                <a16:creationId xmlns:a16="http://schemas.microsoft.com/office/drawing/2014/main" id="{FD257F86-F53D-4EAC-87BE-7E069B97822F}"/>
              </a:ext>
            </a:extLst>
          </p:cNvPr>
          <p:cNvPicPr>
            <a:picLocks noChangeAspect="1"/>
          </p:cNvPicPr>
          <p:nvPr/>
        </p:nvPicPr>
        <p:blipFill rotWithShape="1">
          <a:blip r:embed="rId3"/>
          <a:srcRect r="10122"/>
          <a:stretch/>
        </p:blipFill>
        <p:spPr>
          <a:xfrm>
            <a:off x="4980430" y="1664122"/>
            <a:ext cx="1493299" cy="1668080"/>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06BB69C5-532F-4C83-BAC7-95DA47D67FA7}"/>
              </a:ext>
            </a:extLst>
          </p:cNvPr>
          <p:cNvPicPr>
            <a:picLocks noChangeAspect="1"/>
          </p:cNvPicPr>
          <p:nvPr/>
        </p:nvPicPr>
        <p:blipFill rotWithShape="1">
          <a:blip r:embed="rId4"/>
          <a:srcRect l="-1" t="7190" r="2087" b="19315"/>
          <a:stretch/>
        </p:blipFill>
        <p:spPr>
          <a:xfrm>
            <a:off x="7227618" y="1657923"/>
            <a:ext cx="1493298" cy="1680478"/>
          </a:xfrm>
          <a:prstGeom prst="rect">
            <a:avLst/>
          </a:prstGeom>
        </p:spPr>
      </p:pic>
      <p:pic>
        <p:nvPicPr>
          <p:cNvPr id="8" name="Picture 7" descr="A person in a suit and tie&#10;&#10;Description automatically generated with medium confidence">
            <a:extLst>
              <a:ext uri="{FF2B5EF4-FFF2-40B4-BE49-F238E27FC236}">
                <a16:creationId xmlns:a16="http://schemas.microsoft.com/office/drawing/2014/main" id="{4A9CD7F1-D0F8-4543-8729-19E1E3E797AC}"/>
              </a:ext>
            </a:extLst>
          </p:cNvPr>
          <p:cNvPicPr>
            <a:picLocks noChangeAspect="1"/>
          </p:cNvPicPr>
          <p:nvPr/>
        </p:nvPicPr>
        <p:blipFill rotWithShape="1">
          <a:blip r:embed="rId5"/>
          <a:srcRect b="14159"/>
          <a:stretch/>
        </p:blipFill>
        <p:spPr>
          <a:xfrm>
            <a:off x="404630" y="1664171"/>
            <a:ext cx="1501947" cy="1668029"/>
          </a:xfrm>
          <a:prstGeom prst="rect">
            <a:avLst/>
          </a:prstGeom>
        </p:spPr>
      </p:pic>
      <p:pic>
        <p:nvPicPr>
          <p:cNvPr id="6" name="Picture 5" descr="A close-up of a person smiling&#10;&#10;Description automatically generated">
            <a:extLst>
              <a:ext uri="{FF2B5EF4-FFF2-40B4-BE49-F238E27FC236}">
                <a16:creationId xmlns:a16="http://schemas.microsoft.com/office/drawing/2014/main" id="{7FD80F06-BF51-4D20-8C2D-EF6E9BAFFED5}"/>
              </a:ext>
            </a:extLst>
          </p:cNvPr>
          <p:cNvPicPr>
            <a:picLocks noChangeAspect="1"/>
          </p:cNvPicPr>
          <p:nvPr/>
        </p:nvPicPr>
        <p:blipFill rotWithShape="1">
          <a:blip r:embed="rId6"/>
          <a:srcRect b="21045"/>
          <a:stretch/>
        </p:blipFill>
        <p:spPr>
          <a:xfrm>
            <a:off x="2738084" y="1657922"/>
            <a:ext cx="1514424" cy="1674279"/>
          </a:xfrm>
          <a:prstGeom prst="rect">
            <a:avLst/>
          </a:prstGeom>
        </p:spPr>
      </p:pic>
      <p:sp>
        <p:nvSpPr>
          <p:cNvPr id="16" name="TextBox 15">
            <a:extLst>
              <a:ext uri="{FF2B5EF4-FFF2-40B4-BE49-F238E27FC236}">
                <a16:creationId xmlns:a16="http://schemas.microsoft.com/office/drawing/2014/main" id="{5A0453A4-3808-4BCB-825A-D477A1CA3F24}"/>
              </a:ext>
            </a:extLst>
          </p:cNvPr>
          <p:cNvSpPr txBox="1"/>
          <p:nvPr/>
        </p:nvSpPr>
        <p:spPr>
          <a:xfrm>
            <a:off x="1928346" y="3469897"/>
            <a:ext cx="2743209"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Angela Ovalle</a:t>
            </a:r>
          </a:p>
          <a:p>
            <a:pPr marL="342900" lvl="1" algn="ctr"/>
            <a:r>
              <a:rPr lang="en-US" sz="1000" dirty="0">
                <a:latin typeface="Arial" panose="020B0604020202020204" pitchFamily="34" charset="0"/>
                <a:cs typeface="Arial" panose="020B0604020202020204" pitchFamily="34" charset="0"/>
              </a:rPr>
              <a:t>Chief, Administrative Operations</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AOvalle@pw.lacounty.gov </a:t>
            </a:r>
          </a:p>
        </p:txBody>
      </p:sp>
      <p:cxnSp>
        <p:nvCxnSpPr>
          <p:cNvPr id="17" name="Straight Connector 16">
            <a:extLst>
              <a:ext uri="{FF2B5EF4-FFF2-40B4-BE49-F238E27FC236}">
                <a16:creationId xmlns:a16="http://schemas.microsoft.com/office/drawing/2014/main" id="{ABA0A944-E591-4707-8B42-8D3E0D46C96C}"/>
              </a:ext>
            </a:extLst>
          </p:cNvPr>
          <p:cNvCxnSpPr/>
          <p:nvPr/>
        </p:nvCxnSpPr>
        <p:spPr>
          <a:xfrm>
            <a:off x="4896511"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57620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0" y="3068085"/>
            <a:ext cx="9144000" cy="30008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000" b="1" dirty="0">
                <a:ln w="10160">
                  <a:noFill/>
                  <a:prstDash val="solid"/>
                </a:ln>
                <a:solidFill>
                  <a:schemeClr val="bg1"/>
                </a:solidFill>
                <a:effectLst>
                  <a:outerShdw blurRad="38100" dist="22860" dir="5400000" algn="tl" rotWithShape="0">
                    <a:srgbClr val="000000">
                      <a:alpha val="30000"/>
                    </a:srgbClr>
                  </a:outerShdw>
                </a:effectLst>
                <a:latin typeface="+mn-lt"/>
              </a:rPr>
              <a:t>SWARM February Subcommittee Meeting</a:t>
            </a:r>
          </a:p>
          <a:p>
            <a:r>
              <a:rPr lang="en-US" altLang="en-US" sz="3000" b="1" dirty="0">
                <a:ln w="10160">
                  <a:noFill/>
                  <a:prstDash val="solid"/>
                </a:ln>
                <a:solidFill>
                  <a:schemeClr val="bg1"/>
                </a:solidFill>
                <a:effectLst>
                  <a:outerShdw blurRad="38100" dist="22860" dir="5400000" algn="tl" rotWithShape="0">
                    <a:srgbClr val="000000">
                      <a:alpha val="30000"/>
                    </a:srgbClr>
                  </a:outerShdw>
                </a:effectLst>
                <a:latin typeface="+mn-lt"/>
              </a:rPr>
              <a:t>SB 1383 Implementation</a:t>
            </a:r>
          </a:p>
        </p:txBody>
      </p:sp>
      <p:sp>
        <p:nvSpPr>
          <p:cNvPr id="2" name="TextBox 1"/>
          <p:cNvSpPr txBox="1"/>
          <p:nvPr/>
        </p:nvSpPr>
        <p:spPr>
          <a:xfrm>
            <a:off x="2689861" y="-228601"/>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1594091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9720-452D-4543-8044-5AD152191AA6}"/>
              </a:ext>
            </a:extLst>
          </p:cNvPr>
          <p:cNvSpPr>
            <a:spLocks noGrp="1"/>
          </p:cNvSpPr>
          <p:nvPr>
            <p:ph type="title"/>
          </p:nvPr>
        </p:nvSpPr>
        <p:spPr>
          <a:xfrm>
            <a:off x="337833" y="224297"/>
            <a:ext cx="8432300" cy="714696"/>
          </a:xfrm>
        </p:spPr>
        <p:txBody>
          <a:bodyPr>
            <a:normAutofit fontScale="90000"/>
          </a:bodyPr>
          <a:lstStyle/>
          <a:p>
            <a:pPr algn="ctr"/>
            <a:r>
              <a:rPr lang="en-US" dirty="0"/>
              <a:t>Mandatory Organic Waste Disposal Reduction Ordinance</a:t>
            </a:r>
            <a:endParaRPr lang="en-US" sz="2700" dirty="0"/>
          </a:p>
        </p:txBody>
      </p:sp>
      <p:sp>
        <p:nvSpPr>
          <p:cNvPr id="5" name="Content Placeholder 4">
            <a:extLst>
              <a:ext uri="{FF2B5EF4-FFF2-40B4-BE49-F238E27FC236}">
                <a16:creationId xmlns:a16="http://schemas.microsoft.com/office/drawing/2014/main" id="{B6BBABFC-A534-48D5-AC99-5B9F7E7A1CA3}"/>
              </a:ext>
            </a:extLst>
          </p:cNvPr>
          <p:cNvSpPr>
            <a:spLocks noGrp="1"/>
          </p:cNvSpPr>
          <p:nvPr>
            <p:ph idx="1"/>
          </p:nvPr>
        </p:nvSpPr>
        <p:spPr>
          <a:xfrm>
            <a:off x="3720229" y="1209419"/>
            <a:ext cx="5297647" cy="2817341"/>
          </a:xfrm>
        </p:spPr>
        <p:txBody>
          <a:bodyPr>
            <a:normAutofit fontScale="25000" lnSpcReduction="20000"/>
          </a:bodyPr>
          <a:lstStyle/>
          <a:p>
            <a:pPr>
              <a:lnSpc>
                <a:spcPct val="120000"/>
              </a:lnSpc>
              <a:buFont typeface="Arial" panose="020B0604020202020204" pitchFamily="34" charset="0"/>
              <a:buChar char="•"/>
            </a:pPr>
            <a:r>
              <a:rPr lang="en-US" sz="8000" dirty="0"/>
              <a:t>Require organic waste collection service for residents and businesses/property owners </a:t>
            </a:r>
          </a:p>
          <a:p>
            <a:pPr>
              <a:lnSpc>
                <a:spcPct val="120000"/>
              </a:lnSpc>
              <a:buFont typeface="Arial" panose="020B0604020202020204" pitchFamily="34" charset="0"/>
              <a:buChar char="•"/>
            </a:pPr>
            <a:r>
              <a:rPr lang="en-US" sz="8000" dirty="0"/>
              <a:t>Establish self-hauler requirements</a:t>
            </a:r>
          </a:p>
          <a:p>
            <a:pPr>
              <a:lnSpc>
                <a:spcPct val="120000"/>
              </a:lnSpc>
              <a:buFont typeface="Arial" panose="020B0604020202020204" pitchFamily="34" charset="0"/>
              <a:buChar char="•"/>
            </a:pPr>
            <a:r>
              <a:rPr lang="en-US" sz="8000" dirty="0"/>
              <a:t>Require large edible food generating businesses to recover/donate excess edible food</a:t>
            </a:r>
          </a:p>
          <a:p>
            <a:pPr>
              <a:lnSpc>
                <a:spcPct val="120000"/>
              </a:lnSpc>
              <a:buFont typeface="Arial" panose="020B0604020202020204" pitchFamily="34" charset="0"/>
              <a:buChar char="•"/>
            </a:pPr>
            <a:r>
              <a:rPr lang="en-US" sz="8000" dirty="0"/>
              <a:t>Establish reporting requirements for edible food recovery organizations </a:t>
            </a:r>
          </a:p>
          <a:p>
            <a:pPr>
              <a:lnSpc>
                <a:spcPct val="120000"/>
              </a:lnSpc>
              <a:buFont typeface="Arial" panose="020B0604020202020204" pitchFamily="34" charset="0"/>
              <a:buChar char="•"/>
            </a:pPr>
            <a:r>
              <a:rPr lang="en-US" sz="8000" dirty="0"/>
              <a:t>Establish enforcement procedures such as correction notices and penalties</a:t>
            </a:r>
          </a:p>
        </p:txBody>
      </p:sp>
      <p:pic>
        <p:nvPicPr>
          <p:cNvPr id="4" name="Picture 10" descr="trinity-nguyen-yVUs98vbdsU-unsplash.jpg">
            <a:extLst>
              <a:ext uri="{FF2B5EF4-FFF2-40B4-BE49-F238E27FC236}">
                <a16:creationId xmlns:a16="http://schemas.microsoft.com/office/drawing/2014/main" id="{D94A9B85-8DAB-4D67-8446-5AD527128F69}"/>
              </a:ext>
            </a:extLst>
          </p:cNvPr>
          <p:cNvPicPr>
            <a:picLocks noChangeAspect="1"/>
          </p:cNvPicPr>
          <p:nvPr/>
        </p:nvPicPr>
        <p:blipFill>
          <a:blip r:embed="rId3"/>
          <a:stretch>
            <a:fillRect/>
          </a:stretch>
        </p:blipFill>
        <p:spPr>
          <a:xfrm>
            <a:off x="843108" y="1359732"/>
            <a:ext cx="2263347" cy="3387733"/>
          </a:xfrm>
          <a:prstGeom prst="rect">
            <a:avLst/>
          </a:prstGeom>
        </p:spPr>
      </p:pic>
    </p:spTree>
    <p:extLst>
      <p:ext uri="{BB962C8B-B14F-4D97-AF65-F5344CB8AC3E}">
        <p14:creationId xmlns:p14="http://schemas.microsoft.com/office/powerpoint/2010/main" val="768807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BD29F-ED14-42B4-9552-8FCFE8CB1729}"/>
              </a:ext>
            </a:extLst>
          </p:cNvPr>
          <p:cNvSpPr>
            <a:spLocks noGrp="1"/>
          </p:cNvSpPr>
          <p:nvPr>
            <p:ph type="title"/>
          </p:nvPr>
        </p:nvSpPr>
        <p:spPr/>
        <p:txBody>
          <a:bodyPr>
            <a:normAutofit/>
          </a:bodyPr>
          <a:lstStyle/>
          <a:p>
            <a:pPr algn="ctr"/>
            <a:r>
              <a:rPr lang="en-US" sz="3000" dirty="0"/>
              <a:t>Guidelines for Generators</a:t>
            </a:r>
          </a:p>
        </p:txBody>
      </p:sp>
      <p:sp>
        <p:nvSpPr>
          <p:cNvPr id="3" name="Content Placeholder 2">
            <a:extLst>
              <a:ext uri="{FF2B5EF4-FFF2-40B4-BE49-F238E27FC236}">
                <a16:creationId xmlns:a16="http://schemas.microsoft.com/office/drawing/2014/main" id="{9A54CCE2-5C8F-4E76-AA07-4D80AC910971}"/>
              </a:ext>
            </a:extLst>
          </p:cNvPr>
          <p:cNvSpPr>
            <a:spLocks noGrp="1"/>
          </p:cNvSpPr>
          <p:nvPr>
            <p:ph idx="1"/>
          </p:nvPr>
        </p:nvSpPr>
        <p:spPr>
          <a:xfrm>
            <a:off x="628650" y="1495168"/>
            <a:ext cx="4907854" cy="2817341"/>
          </a:xfrm>
        </p:spPr>
        <p:txBody>
          <a:bodyPr>
            <a:normAutofit lnSpcReduction="10000"/>
          </a:bodyPr>
          <a:lstStyle/>
          <a:p>
            <a:pPr>
              <a:buFont typeface="Arial" panose="020B0604020202020204" pitchFamily="34" charset="0"/>
              <a:buChar char="•"/>
            </a:pPr>
            <a:r>
              <a:rPr lang="en-US" sz="2000" dirty="0"/>
              <a:t>Guidelines for self hauling and managing organic waste on site</a:t>
            </a:r>
          </a:p>
          <a:p>
            <a:pPr>
              <a:buFont typeface="Arial" panose="020B0604020202020204" pitchFamily="34" charset="0"/>
              <a:buChar char="•"/>
            </a:pPr>
            <a:r>
              <a:rPr lang="en-US" sz="2000" dirty="0"/>
              <a:t>Guidelines for commercial edible food generators </a:t>
            </a:r>
          </a:p>
          <a:p>
            <a:pPr>
              <a:buFont typeface="Arial" panose="020B0604020202020204" pitchFamily="34" charset="0"/>
              <a:buChar char="•"/>
            </a:pPr>
            <a:r>
              <a:rPr lang="en-US" sz="2000" dirty="0"/>
              <a:t>Waiver guidelines – de minimis and physical space </a:t>
            </a:r>
          </a:p>
        </p:txBody>
      </p:sp>
      <p:pic>
        <p:nvPicPr>
          <p:cNvPr id="4" name="Picture 3">
            <a:extLst>
              <a:ext uri="{FF2B5EF4-FFF2-40B4-BE49-F238E27FC236}">
                <a16:creationId xmlns:a16="http://schemas.microsoft.com/office/drawing/2014/main" id="{3CC7ECBB-409D-4070-A930-B3E7DF1A87F0}"/>
              </a:ext>
            </a:extLst>
          </p:cNvPr>
          <p:cNvPicPr>
            <a:picLocks noChangeAspect="1"/>
          </p:cNvPicPr>
          <p:nvPr/>
        </p:nvPicPr>
        <p:blipFill>
          <a:blip r:embed="rId3"/>
          <a:stretch>
            <a:fillRect/>
          </a:stretch>
        </p:blipFill>
        <p:spPr>
          <a:xfrm>
            <a:off x="5724394" y="2018259"/>
            <a:ext cx="2693096" cy="1771158"/>
          </a:xfrm>
          <a:prstGeom prst="rect">
            <a:avLst/>
          </a:prstGeom>
        </p:spPr>
      </p:pic>
    </p:spTree>
    <p:extLst>
      <p:ext uri="{BB962C8B-B14F-4D97-AF65-F5344CB8AC3E}">
        <p14:creationId xmlns:p14="http://schemas.microsoft.com/office/powerpoint/2010/main" val="3424472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1AF0-C52B-42B3-A7B8-FBF20C2B3049}"/>
              </a:ext>
            </a:extLst>
          </p:cNvPr>
          <p:cNvSpPr>
            <a:spLocks noGrp="1"/>
          </p:cNvSpPr>
          <p:nvPr>
            <p:ph type="title"/>
          </p:nvPr>
        </p:nvSpPr>
        <p:spPr/>
        <p:txBody>
          <a:bodyPr>
            <a:normAutofit/>
          </a:bodyPr>
          <a:lstStyle/>
          <a:p>
            <a:pPr algn="ctr"/>
            <a:r>
              <a:rPr lang="en-US" sz="3000" dirty="0"/>
              <a:t>Exclusive Commercial Franchise System</a:t>
            </a:r>
          </a:p>
        </p:txBody>
      </p:sp>
      <p:sp>
        <p:nvSpPr>
          <p:cNvPr id="3" name="Content Placeholder 2">
            <a:extLst>
              <a:ext uri="{FF2B5EF4-FFF2-40B4-BE49-F238E27FC236}">
                <a16:creationId xmlns:a16="http://schemas.microsoft.com/office/drawing/2014/main" id="{71221165-EB61-4D52-A3B8-34828E5E3914}"/>
              </a:ext>
            </a:extLst>
          </p:cNvPr>
          <p:cNvSpPr>
            <a:spLocks noGrp="1"/>
          </p:cNvSpPr>
          <p:nvPr>
            <p:ph idx="1"/>
          </p:nvPr>
        </p:nvSpPr>
        <p:spPr>
          <a:xfrm>
            <a:off x="421386" y="1263520"/>
            <a:ext cx="4523777" cy="2817341"/>
          </a:xfrm>
        </p:spPr>
        <p:txBody>
          <a:bodyPr>
            <a:noAutofit/>
          </a:bodyPr>
          <a:lstStyle/>
          <a:p>
            <a:pPr>
              <a:buFont typeface="Arial" panose="020B0604020202020204" pitchFamily="34" charset="0"/>
              <a:buChar char="•"/>
            </a:pPr>
            <a:r>
              <a:rPr lang="en-US" sz="2000" dirty="0">
                <a:cs typeface="Arial" panose="020B0604020202020204" pitchFamily="34" charset="0"/>
              </a:rPr>
              <a:t>Effective by August 1, 2022</a:t>
            </a:r>
          </a:p>
          <a:p>
            <a:pPr>
              <a:buFont typeface="Arial" panose="020B0604020202020204" pitchFamily="34" charset="0"/>
              <a:buChar char="•"/>
            </a:pPr>
            <a:r>
              <a:rPr lang="en-US" sz="2000" dirty="0">
                <a:cs typeface="Arial" panose="020B0604020202020204" pitchFamily="34" charset="0"/>
              </a:rPr>
              <a:t>8 exclusive zones</a:t>
            </a:r>
          </a:p>
          <a:p>
            <a:pPr>
              <a:buFont typeface="Arial" panose="020B0604020202020204" pitchFamily="34" charset="0"/>
              <a:buChar char="•"/>
            </a:pPr>
            <a:r>
              <a:rPr lang="en-US" sz="2000" dirty="0">
                <a:cs typeface="Arial" panose="020B0604020202020204" pitchFamily="34" charset="0"/>
              </a:rPr>
              <a:t>Facilitates implementation of SB 1383 requirements </a:t>
            </a:r>
          </a:p>
          <a:p>
            <a:pPr>
              <a:buFont typeface="Arial" panose="020B0604020202020204" pitchFamily="34" charset="0"/>
              <a:buChar char="•"/>
            </a:pPr>
            <a:r>
              <a:rPr lang="en-US" sz="2000" dirty="0">
                <a:cs typeface="Arial" panose="020B0604020202020204" pitchFamily="34" charset="0"/>
              </a:rPr>
              <a:t>Encourages infrastructure development</a:t>
            </a:r>
          </a:p>
          <a:p>
            <a:pPr lvl="1"/>
            <a:r>
              <a:rPr lang="en-US" sz="2000" dirty="0">
                <a:cs typeface="Arial" panose="020B0604020202020204" pitchFamily="34" charset="0"/>
              </a:rPr>
              <a:t>Secured waste volumes for haulers</a:t>
            </a:r>
          </a:p>
          <a:p>
            <a:pPr lvl="1"/>
            <a:r>
              <a:rPr lang="en-US" sz="2000" dirty="0">
                <a:cs typeface="Arial" panose="020B0604020202020204" pitchFamily="34" charset="0"/>
              </a:rPr>
              <a:t>Flow control provisions </a:t>
            </a:r>
          </a:p>
          <a:p>
            <a:pPr lvl="1"/>
            <a:r>
              <a:rPr lang="en-US" sz="2000" dirty="0">
                <a:cs typeface="Arial" panose="020B0604020202020204" pitchFamily="34" charset="0"/>
              </a:rPr>
              <a:t>Procurement requirements </a:t>
            </a:r>
          </a:p>
          <a:p>
            <a:pPr>
              <a:buFont typeface="Arial" panose="020B0604020202020204" pitchFamily="34" charset="0"/>
              <a:buChar char="•"/>
            </a:pPr>
            <a:endParaRPr lang="en-US" sz="2000" dirty="0">
              <a:cs typeface="Arial" panose="020B0604020202020204" pitchFamily="34" charset="0"/>
            </a:endParaRPr>
          </a:p>
          <a:p>
            <a:pPr>
              <a:buFont typeface="Arial" panose="020B0604020202020204" pitchFamily="34" charset="0"/>
              <a:buChar char="•"/>
            </a:pPr>
            <a:endParaRPr lang="en-US" sz="2000" dirty="0">
              <a:cs typeface="Arial" panose="020B0604020202020204" pitchFamily="34" charset="0"/>
            </a:endParaRPr>
          </a:p>
        </p:txBody>
      </p:sp>
      <p:pic>
        <p:nvPicPr>
          <p:cNvPr id="4" name="Picture 11">
            <a:extLst>
              <a:ext uri="{FF2B5EF4-FFF2-40B4-BE49-F238E27FC236}">
                <a16:creationId xmlns:a16="http://schemas.microsoft.com/office/drawing/2014/main" id="{0DCF3CF9-DB7E-4D4E-8D19-AA71EB2C251C}"/>
              </a:ext>
            </a:extLst>
          </p:cNvPr>
          <p:cNvPicPr>
            <a:picLocks noChangeAspect="1"/>
          </p:cNvPicPr>
          <p:nvPr/>
        </p:nvPicPr>
        <p:blipFill>
          <a:blip r:embed="rId3"/>
          <a:stretch>
            <a:fillRect/>
          </a:stretch>
        </p:blipFill>
        <p:spPr>
          <a:xfrm>
            <a:off x="5035677" y="3161548"/>
            <a:ext cx="3957098" cy="1345568"/>
          </a:xfrm>
          <a:prstGeom prst="rect">
            <a:avLst/>
          </a:prstGeom>
        </p:spPr>
      </p:pic>
      <p:pic>
        <p:nvPicPr>
          <p:cNvPr id="5122" name="Picture 2" descr="Commercial kitchen employee pours food scraps from kitchen bin into curbside organics container.">
            <a:extLst>
              <a:ext uri="{FF2B5EF4-FFF2-40B4-BE49-F238E27FC236}">
                <a16:creationId xmlns:a16="http://schemas.microsoft.com/office/drawing/2014/main" id="{B7F7AB78-9D64-4E3B-A13A-EFEB97902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1853" y="1263520"/>
            <a:ext cx="2352675" cy="1641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134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D31C8-6FA1-40D0-A2D1-7EED80F9CDD0}"/>
              </a:ext>
            </a:extLst>
          </p:cNvPr>
          <p:cNvSpPr>
            <a:spLocks noGrp="1"/>
          </p:cNvSpPr>
          <p:nvPr>
            <p:ph type="title"/>
          </p:nvPr>
        </p:nvSpPr>
        <p:spPr/>
        <p:txBody>
          <a:bodyPr>
            <a:normAutofit fontScale="90000"/>
          </a:bodyPr>
          <a:lstStyle/>
          <a:p>
            <a:pPr algn="ctr"/>
            <a:r>
              <a:rPr lang="en-US" dirty="0"/>
              <a:t>Residential Franchises and Garbage Disposal Districts</a:t>
            </a:r>
          </a:p>
        </p:txBody>
      </p:sp>
      <p:sp>
        <p:nvSpPr>
          <p:cNvPr id="3" name="Content Placeholder 2">
            <a:extLst>
              <a:ext uri="{FF2B5EF4-FFF2-40B4-BE49-F238E27FC236}">
                <a16:creationId xmlns:a16="http://schemas.microsoft.com/office/drawing/2014/main" id="{1B750B5D-E254-4EDA-BAD7-679D3DAC02A2}"/>
              </a:ext>
            </a:extLst>
          </p:cNvPr>
          <p:cNvSpPr>
            <a:spLocks noGrp="1"/>
          </p:cNvSpPr>
          <p:nvPr>
            <p:ph idx="1"/>
          </p:nvPr>
        </p:nvSpPr>
        <p:spPr>
          <a:xfrm>
            <a:off x="182626" y="1071228"/>
            <a:ext cx="5848350" cy="2817341"/>
          </a:xfrm>
        </p:spPr>
        <p:txBody>
          <a:bodyPr>
            <a:noAutofit/>
          </a:bodyPr>
          <a:lstStyle/>
          <a:p>
            <a:pPr>
              <a:buFont typeface="Arial" panose="020B0604020202020204" pitchFamily="34" charset="0"/>
              <a:buChar char="•"/>
            </a:pPr>
            <a:r>
              <a:rPr lang="en-US" sz="2000" dirty="0"/>
              <a:t>Residential Franchise Areas </a:t>
            </a:r>
          </a:p>
          <a:p>
            <a:pPr lvl="1"/>
            <a:r>
              <a:rPr lang="en-US" sz="2000" dirty="0"/>
              <a:t>13 of our 20 contracts have been updated to include SB 1383 requirements</a:t>
            </a:r>
          </a:p>
          <a:p>
            <a:pPr lvl="1"/>
            <a:r>
              <a:rPr lang="en-US" sz="2000" dirty="0"/>
              <a:t>The other contracts will be updated by August 2022</a:t>
            </a:r>
          </a:p>
          <a:p>
            <a:pPr>
              <a:buFont typeface="Arial" panose="020B0604020202020204" pitchFamily="34" charset="0"/>
              <a:buChar char="•"/>
            </a:pPr>
            <a:r>
              <a:rPr lang="en-US" sz="2000" dirty="0"/>
              <a:t>Garbage Disposal Districts (GDDs)</a:t>
            </a:r>
          </a:p>
          <a:p>
            <a:pPr lvl="1"/>
            <a:r>
              <a:rPr lang="en-US" sz="2000" dirty="0"/>
              <a:t>3 of our 7 existing contracts have been updated to include SB 1383 requirements </a:t>
            </a:r>
          </a:p>
          <a:p>
            <a:pPr lvl="1"/>
            <a:r>
              <a:rPr lang="en-US" sz="2000" dirty="0"/>
              <a:t>The other contracts will be updated by April 2022</a:t>
            </a:r>
          </a:p>
          <a:p>
            <a:pPr lvl="1"/>
            <a:r>
              <a:rPr lang="en-US" sz="2000" dirty="0"/>
              <a:t>Developing 4 new GDDs in open market areas</a:t>
            </a:r>
          </a:p>
          <a:p>
            <a:pPr lvl="1"/>
            <a:r>
              <a:rPr lang="en-US" sz="2000" dirty="0"/>
              <a:t>New GDDs will be developed by the end of 2023</a:t>
            </a:r>
          </a:p>
        </p:txBody>
      </p:sp>
      <p:pic>
        <p:nvPicPr>
          <p:cNvPr id="1026" name="Picture 2" descr="Landfill, recyclable, and green organics curbside bins.">
            <a:extLst>
              <a:ext uri="{FF2B5EF4-FFF2-40B4-BE49-F238E27FC236}">
                <a16:creationId xmlns:a16="http://schemas.microsoft.com/office/drawing/2014/main" id="{C769C1E8-DFB9-49EA-88CF-CB278806A2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327"/>
          <a:stretch/>
        </p:blipFill>
        <p:spPr bwMode="auto">
          <a:xfrm>
            <a:off x="6201664" y="1737216"/>
            <a:ext cx="2624582" cy="2065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9163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185A7-8F03-4E48-AB5C-7192997EFEE6}"/>
              </a:ext>
            </a:extLst>
          </p:cNvPr>
          <p:cNvSpPr>
            <a:spLocks noGrp="1"/>
          </p:cNvSpPr>
          <p:nvPr>
            <p:ph type="title"/>
          </p:nvPr>
        </p:nvSpPr>
        <p:spPr/>
        <p:txBody>
          <a:bodyPr>
            <a:normAutofit/>
          </a:bodyPr>
          <a:lstStyle/>
          <a:p>
            <a:pPr algn="ctr"/>
            <a:r>
              <a:rPr lang="en-US" sz="3000" dirty="0"/>
              <a:t>Organic Waste Policy for County Departments</a:t>
            </a:r>
          </a:p>
        </p:txBody>
      </p:sp>
      <p:sp>
        <p:nvSpPr>
          <p:cNvPr id="3" name="Content Placeholder 2">
            <a:extLst>
              <a:ext uri="{FF2B5EF4-FFF2-40B4-BE49-F238E27FC236}">
                <a16:creationId xmlns:a16="http://schemas.microsoft.com/office/drawing/2014/main" id="{89D20482-761A-4FA0-8224-0547366D21C9}"/>
              </a:ext>
            </a:extLst>
          </p:cNvPr>
          <p:cNvSpPr>
            <a:spLocks noGrp="1"/>
          </p:cNvSpPr>
          <p:nvPr>
            <p:ph idx="1"/>
          </p:nvPr>
        </p:nvSpPr>
        <p:spPr>
          <a:xfrm>
            <a:off x="208159" y="1221152"/>
            <a:ext cx="6496545" cy="2817341"/>
          </a:xfrm>
        </p:spPr>
        <p:txBody>
          <a:bodyPr>
            <a:noAutofit/>
          </a:bodyPr>
          <a:lstStyle/>
          <a:p>
            <a:pPr>
              <a:buFont typeface="Arial" panose="020B0604020202020204" pitchFamily="34" charset="0"/>
              <a:buChar char="•"/>
            </a:pPr>
            <a:r>
              <a:rPr lang="en-US" sz="2000" dirty="0"/>
              <a:t>Requires County Departments to: </a:t>
            </a:r>
          </a:p>
          <a:p>
            <a:pPr lvl="1"/>
            <a:r>
              <a:rPr lang="en-US" sz="2000" dirty="0"/>
              <a:t>Subscribe to organic waste collection services, manage organic waste on-site, or self-haul organic waste</a:t>
            </a:r>
          </a:p>
          <a:p>
            <a:pPr lvl="1"/>
            <a:r>
              <a:rPr lang="en-US" sz="2000" dirty="0"/>
              <a:t>Donate edible food </a:t>
            </a:r>
          </a:p>
          <a:p>
            <a:pPr lvl="1"/>
            <a:r>
              <a:rPr lang="en-US" sz="2000" dirty="0"/>
              <a:t>Procure recovered organic waste products</a:t>
            </a:r>
          </a:p>
          <a:p>
            <a:pPr lvl="1"/>
            <a:r>
              <a:rPr lang="en-US" sz="2000" dirty="0"/>
              <a:t>Purchase paper with 30% minimum recycled content</a:t>
            </a:r>
          </a:p>
          <a:p>
            <a:pPr lvl="1"/>
            <a:r>
              <a:rPr lang="en-US" sz="2000" dirty="0"/>
              <a:t>Report on organic waste collection, edible food donation, and procurement</a:t>
            </a:r>
          </a:p>
          <a:p>
            <a:pPr lvl="1"/>
            <a:r>
              <a:rPr lang="en-US" sz="2000" dirty="0"/>
              <a:t>Update food service, landscaping, and procurement contracts to include these requirements</a:t>
            </a:r>
          </a:p>
          <a:p>
            <a:pPr lvl="1"/>
            <a:endParaRPr lang="en-US" sz="2000" dirty="0"/>
          </a:p>
        </p:txBody>
      </p:sp>
      <p:pic>
        <p:nvPicPr>
          <p:cNvPr id="4098" name="Picture 2" descr="Scrape Your Plate">
            <a:extLst>
              <a:ext uri="{FF2B5EF4-FFF2-40B4-BE49-F238E27FC236}">
                <a16:creationId xmlns:a16="http://schemas.microsoft.com/office/drawing/2014/main" id="{F7830F3C-356C-4DC0-B70C-B31A1444EA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32"/>
          <a:stretch/>
        </p:blipFill>
        <p:spPr bwMode="auto">
          <a:xfrm>
            <a:off x="6342161" y="2311854"/>
            <a:ext cx="2593680" cy="135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899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85C0E-D5C5-482B-957B-B030DD7227CC}"/>
              </a:ext>
            </a:extLst>
          </p:cNvPr>
          <p:cNvSpPr>
            <a:spLocks noGrp="1"/>
          </p:cNvSpPr>
          <p:nvPr>
            <p:ph type="title"/>
          </p:nvPr>
        </p:nvSpPr>
        <p:spPr/>
        <p:txBody>
          <a:bodyPr>
            <a:normAutofit/>
          </a:bodyPr>
          <a:lstStyle/>
          <a:p>
            <a:pPr algn="ctr"/>
            <a:r>
              <a:rPr lang="en-US" sz="3000" dirty="0"/>
              <a:t>Single-Use Plastics Policy and Ordinances</a:t>
            </a:r>
          </a:p>
        </p:txBody>
      </p:sp>
      <p:sp>
        <p:nvSpPr>
          <p:cNvPr id="3" name="Content Placeholder 2">
            <a:extLst>
              <a:ext uri="{FF2B5EF4-FFF2-40B4-BE49-F238E27FC236}">
                <a16:creationId xmlns:a16="http://schemas.microsoft.com/office/drawing/2014/main" id="{0518F67A-9FFD-4897-AB38-A87CB1AF379F}"/>
              </a:ext>
            </a:extLst>
          </p:cNvPr>
          <p:cNvSpPr>
            <a:spLocks noGrp="1"/>
          </p:cNvSpPr>
          <p:nvPr>
            <p:ph idx="1"/>
          </p:nvPr>
        </p:nvSpPr>
        <p:spPr>
          <a:xfrm>
            <a:off x="195834" y="1163079"/>
            <a:ext cx="6287262" cy="2817341"/>
          </a:xfrm>
        </p:spPr>
        <p:txBody>
          <a:bodyPr>
            <a:noAutofit/>
          </a:bodyPr>
          <a:lstStyle/>
          <a:p>
            <a:pPr>
              <a:buFont typeface="Arial" panose="020B0604020202020204" pitchFamily="34" charset="0"/>
              <a:buChar char="•"/>
            </a:pPr>
            <a:r>
              <a:rPr lang="en-US" sz="2000" dirty="0"/>
              <a:t>Policy requires County facilities to: </a:t>
            </a:r>
          </a:p>
          <a:p>
            <a:pPr lvl="1"/>
            <a:r>
              <a:rPr lang="en-US" sz="2000" dirty="0"/>
              <a:t>Use reusables as a first option, and compostable products if single use products are needed </a:t>
            </a:r>
          </a:p>
          <a:p>
            <a:pPr lvl="1"/>
            <a:r>
              <a:rPr lang="en-US" sz="2000" dirty="0"/>
              <a:t>Plan all County-sponsored events as zero waste events </a:t>
            </a:r>
          </a:p>
          <a:p>
            <a:pPr>
              <a:buFont typeface="Arial" panose="020B0604020202020204" pitchFamily="34" charset="0"/>
              <a:buChar char="•"/>
            </a:pPr>
            <a:r>
              <a:rPr lang="en-US" sz="2000" dirty="0"/>
              <a:t>Single-Use Plastics Ordinances</a:t>
            </a:r>
          </a:p>
          <a:p>
            <a:pPr lvl="1"/>
            <a:r>
              <a:rPr lang="en-US" sz="2000" dirty="0"/>
              <a:t>Provide disposable food service accessories only upon request of the customer (including 3rd-party, app-based delivery platforms) </a:t>
            </a:r>
          </a:p>
          <a:p>
            <a:pPr lvl="1"/>
            <a:r>
              <a:rPr lang="en-US" sz="2000" dirty="0"/>
              <a:t>Require restaurants and food service providers to eliminate single-use plastic food service ware</a:t>
            </a:r>
          </a:p>
        </p:txBody>
      </p:sp>
      <p:pic>
        <p:nvPicPr>
          <p:cNvPr id="3074" name="Picture 2" descr="disposable-plastic-utensils | MPCA Photos | Flickr">
            <a:extLst>
              <a:ext uri="{FF2B5EF4-FFF2-40B4-BE49-F238E27FC236}">
                <a16:creationId xmlns:a16="http://schemas.microsoft.com/office/drawing/2014/main" id="{AA3679BF-8510-48EC-9E3B-3304649CE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841" y="1289977"/>
            <a:ext cx="2731325" cy="2067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457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185A7-8F03-4E48-AB5C-7192997EFEE6}"/>
              </a:ext>
            </a:extLst>
          </p:cNvPr>
          <p:cNvSpPr>
            <a:spLocks noGrp="1"/>
          </p:cNvSpPr>
          <p:nvPr>
            <p:ph type="title"/>
          </p:nvPr>
        </p:nvSpPr>
        <p:spPr/>
        <p:txBody>
          <a:bodyPr>
            <a:normAutofit/>
          </a:bodyPr>
          <a:lstStyle/>
          <a:p>
            <a:pPr algn="ctr"/>
            <a:r>
              <a:rPr lang="en-US" sz="3000" dirty="0"/>
              <a:t>Education and Outreach</a:t>
            </a:r>
          </a:p>
        </p:txBody>
      </p:sp>
      <p:sp>
        <p:nvSpPr>
          <p:cNvPr id="3" name="Content Placeholder 2">
            <a:extLst>
              <a:ext uri="{FF2B5EF4-FFF2-40B4-BE49-F238E27FC236}">
                <a16:creationId xmlns:a16="http://schemas.microsoft.com/office/drawing/2014/main" id="{89D20482-761A-4FA0-8224-0547366D21C9}"/>
              </a:ext>
            </a:extLst>
          </p:cNvPr>
          <p:cNvSpPr>
            <a:spLocks noGrp="1"/>
          </p:cNvSpPr>
          <p:nvPr>
            <p:ph idx="1"/>
          </p:nvPr>
        </p:nvSpPr>
        <p:spPr>
          <a:xfrm>
            <a:off x="224368" y="1398849"/>
            <a:ext cx="7304179" cy="2817341"/>
          </a:xfrm>
        </p:spPr>
        <p:txBody>
          <a:bodyPr>
            <a:noAutofit/>
          </a:bodyPr>
          <a:lstStyle/>
          <a:p>
            <a:pPr>
              <a:lnSpc>
                <a:spcPct val="100000"/>
              </a:lnSpc>
              <a:buFont typeface="Arial" panose="020B0604020202020204" pitchFamily="34" charset="0"/>
              <a:buChar char="•"/>
            </a:pPr>
            <a:r>
              <a:rPr lang="en-US" sz="2000" dirty="0">
                <a:hlinkClick r:id="rId3"/>
              </a:rPr>
              <a:t>Cities</a:t>
            </a:r>
            <a:r>
              <a:rPr lang="en-US" sz="2000" dirty="0"/>
              <a:t> – capacity planning workshops </a:t>
            </a:r>
          </a:p>
          <a:p>
            <a:pPr>
              <a:lnSpc>
                <a:spcPct val="100000"/>
              </a:lnSpc>
              <a:buFont typeface="Arial" panose="020B0604020202020204" pitchFamily="34" charset="0"/>
              <a:buChar char="•"/>
            </a:pPr>
            <a:r>
              <a:rPr lang="en-US" sz="2000" dirty="0">
                <a:hlinkClick r:id="rId4"/>
              </a:rPr>
              <a:t>Residents</a:t>
            </a:r>
            <a:r>
              <a:rPr lang="en-US" sz="2000" dirty="0"/>
              <a:t> – postcards, letters, website, </a:t>
            </a:r>
          </a:p>
          <a:p>
            <a:pPr marL="0" indent="0">
              <a:lnSpc>
                <a:spcPct val="100000"/>
              </a:lnSpc>
              <a:buNone/>
            </a:pPr>
            <a:r>
              <a:rPr lang="en-US" sz="2000" dirty="0"/>
              <a:t>     annual community meetings, door-to-door drop </a:t>
            </a:r>
          </a:p>
          <a:p>
            <a:pPr marL="0" indent="0">
              <a:lnSpc>
                <a:spcPct val="100000"/>
              </a:lnSpc>
              <a:buNone/>
            </a:pPr>
            <a:r>
              <a:rPr lang="en-US" sz="2000" dirty="0"/>
              <a:t>     offs of kitchen pails </a:t>
            </a:r>
          </a:p>
          <a:p>
            <a:pPr>
              <a:lnSpc>
                <a:spcPct val="100000"/>
              </a:lnSpc>
              <a:buFont typeface="Arial" panose="020B0604020202020204" pitchFamily="34" charset="0"/>
              <a:buChar char="•"/>
            </a:pPr>
            <a:r>
              <a:rPr lang="en-US" sz="2000" dirty="0">
                <a:hlinkClick r:id="rId5"/>
              </a:rPr>
              <a:t>Businesses</a:t>
            </a:r>
            <a:r>
              <a:rPr lang="en-US" sz="2000" dirty="0"/>
              <a:t> – flyers, website, community workshops, </a:t>
            </a:r>
          </a:p>
          <a:p>
            <a:pPr marL="0" indent="0">
              <a:lnSpc>
                <a:spcPct val="100000"/>
              </a:lnSpc>
              <a:buNone/>
            </a:pPr>
            <a:r>
              <a:rPr lang="en-US" sz="2000" dirty="0"/>
              <a:t>     site visits </a:t>
            </a:r>
          </a:p>
          <a:p>
            <a:pPr>
              <a:lnSpc>
                <a:spcPct val="100000"/>
              </a:lnSpc>
              <a:buFont typeface="Arial" panose="020B0604020202020204" pitchFamily="34" charset="0"/>
              <a:buChar char="•"/>
            </a:pPr>
            <a:r>
              <a:rPr lang="en-US" sz="2000" dirty="0">
                <a:hlinkClick r:id="rId6"/>
              </a:rPr>
              <a:t>County facilities </a:t>
            </a:r>
            <a:r>
              <a:rPr lang="en-US" sz="2000" dirty="0"/>
              <a:t>– sample outreach, website, recycling </a:t>
            </a:r>
          </a:p>
          <a:p>
            <a:pPr marL="0" indent="0">
              <a:lnSpc>
                <a:spcPct val="100000"/>
              </a:lnSpc>
              <a:buNone/>
            </a:pPr>
            <a:r>
              <a:rPr lang="en-US" sz="2000" dirty="0"/>
              <a:t>     coordinators </a:t>
            </a:r>
          </a:p>
        </p:txBody>
      </p:sp>
      <p:pic>
        <p:nvPicPr>
          <p:cNvPr id="2050" name="Picture 2" descr="Food Waste Only">
            <a:extLst>
              <a:ext uri="{FF2B5EF4-FFF2-40B4-BE49-F238E27FC236}">
                <a16:creationId xmlns:a16="http://schemas.microsoft.com/office/drawing/2014/main" id="{BFEBBB5C-C534-447E-8425-94E977C1D9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3271" y="1668287"/>
            <a:ext cx="2766361" cy="207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72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0" y="1237795"/>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Legislative Update, SB 1383 Implementation Update, &amp; Rate Survey</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457166" y="3469548"/>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Coby Skye</a:t>
            </a:r>
          </a:p>
          <a:p>
            <a:pPr marL="342900" lvl="1" indent="0" algn="ctr">
              <a:buNone/>
            </a:pPr>
            <a:r>
              <a:rPr lang="en-US" sz="1000" dirty="0">
                <a:latin typeface="Arial" panose="020B0604020202020204" pitchFamily="34" charset="0"/>
                <a:cs typeface="Arial" panose="020B0604020202020204" pitchFamily="34" charset="0"/>
              </a:rPr>
              <a:t>Assistant Deputy Director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CSkye@pw.lacounty.gov</a:t>
            </a:r>
          </a:p>
        </p:txBody>
      </p:sp>
      <p:cxnSp>
        <p:nvCxnSpPr>
          <p:cNvPr id="7" name="Straight Connector 6">
            <a:extLst>
              <a:ext uri="{FF2B5EF4-FFF2-40B4-BE49-F238E27FC236}">
                <a16:creationId xmlns:a16="http://schemas.microsoft.com/office/drawing/2014/main" id="{5316A289-A284-413D-9FB0-FDC72A24FEE5}"/>
              </a:ext>
            </a:extLst>
          </p:cNvPr>
          <p:cNvCxnSpPr/>
          <p:nvPr/>
        </p:nvCxnSpPr>
        <p:spPr>
          <a:xfrm>
            <a:off x="2551624" y="4137595"/>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00BC1D0A-8A52-40B2-BB29-5621BA49DED7}"/>
              </a:ext>
            </a:extLst>
          </p:cNvPr>
          <p:cNvSpPr txBox="1"/>
          <p:nvPr/>
        </p:nvSpPr>
        <p:spPr>
          <a:xfrm>
            <a:off x="4470389" y="3463348"/>
            <a:ext cx="213922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Faith Conley</a:t>
            </a:r>
          </a:p>
          <a:p>
            <a:pPr marL="342900" lvl="1" algn="ctr"/>
            <a:r>
              <a:rPr lang="en-US" sz="1000" dirty="0">
                <a:latin typeface="Arial" panose="020B0604020202020204" pitchFamily="34" charset="0"/>
                <a:cs typeface="Arial" panose="020B0604020202020204" pitchFamily="34" charset="0"/>
              </a:rPr>
              <a:t>Legislative Representative</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FConley@ceo.lacounty.gov</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172529"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21" name="TextBox 20">
            <a:extLst>
              <a:ext uri="{FF2B5EF4-FFF2-40B4-BE49-F238E27FC236}">
                <a16:creationId xmlns:a16="http://schemas.microsoft.com/office/drawing/2014/main" id="{D874905A-6881-4A2E-9257-78AF721BB343}"/>
              </a:ext>
            </a:extLst>
          </p:cNvPr>
          <p:cNvSpPr txBox="1"/>
          <p:nvPr/>
        </p:nvSpPr>
        <p:spPr>
          <a:xfrm>
            <a:off x="6356116" y="3469547"/>
            <a:ext cx="3024458"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April Hamud</a:t>
            </a:r>
          </a:p>
          <a:p>
            <a:pPr marL="342900" lvl="1" algn="ctr"/>
            <a:r>
              <a:rPr lang="en-US" sz="1000" dirty="0">
                <a:latin typeface="Arial" panose="020B0604020202020204" pitchFamily="34" charset="0"/>
                <a:cs typeface="Arial" panose="020B0604020202020204" pitchFamily="34" charset="0"/>
              </a:rPr>
              <a:t>Project Manager</a:t>
            </a:r>
          </a:p>
          <a:p>
            <a:pPr marL="342900" lvl="1" algn="ctr"/>
            <a:r>
              <a:rPr lang="en-US" sz="1000" dirty="0">
                <a:latin typeface="Arial" panose="020B0604020202020204" pitchFamily="34" charset="0"/>
                <a:cs typeface="Arial" panose="020B0604020202020204" pitchFamily="34" charset="0"/>
              </a:rPr>
              <a:t>HF&amp;H Consultants LLC</a:t>
            </a:r>
          </a:p>
          <a:p>
            <a:pPr marL="342900" lvl="1" algn="ctr"/>
            <a:endParaRPr lang="en-US" sz="1000" dirty="0">
              <a:latin typeface="Arial" panose="020B0604020202020204" pitchFamily="34" charset="0"/>
              <a:cs typeface="Arial" panose="020B0604020202020204" pitchFamily="34" charset="0"/>
            </a:endParaRPr>
          </a:p>
          <a:p>
            <a:pPr marL="342900" lvl="1" algn="ctr"/>
            <a:r>
              <a:rPr lang="en-US" sz="1000" dirty="0">
                <a:latin typeface="Arial" panose="020B0604020202020204" pitchFamily="34" charset="0"/>
                <a:cs typeface="Arial" panose="020B0604020202020204" pitchFamily="34" charset="0"/>
              </a:rPr>
              <a:t>AHamud@hfh-consultants.com</a:t>
            </a: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7133053"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3" name="Picture 12">
            <a:extLst>
              <a:ext uri="{FF2B5EF4-FFF2-40B4-BE49-F238E27FC236}">
                <a16:creationId xmlns:a16="http://schemas.microsoft.com/office/drawing/2014/main" id="{FD257F86-F53D-4EAC-87BE-7E069B97822F}"/>
              </a:ext>
            </a:extLst>
          </p:cNvPr>
          <p:cNvPicPr>
            <a:picLocks noChangeAspect="1"/>
          </p:cNvPicPr>
          <p:nvPr/>
        </p:nvPicPr>
        <p:blipFill rotWithShape="1">
          <a:blip r:embed="rId3"/>
          <a:srcRect r="10122"/>
          <a:stretch/>
        </p:blipFill>
        <p:spPr>
          <a:xfrm>
            <a:off x="4980430" y="1664122"/>
            <a:ext cx="1493299" cy="1668080"/>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06BB69C5-532F-4C83-BAC7-95DA47D67FA7}"/>
              </a:ext>
            </a:extLst>
          </p:cNvPr>
          <p:cNvPicPr>
            <a:picLocks noChangeAspect="1"/>
          </p:cNvPicPr>
          <p:nvPr/>
        </p:nvPicPr>
        <p:blipFill rotWithShape="1">
          <a:blip r:embed="rId4"/>
          <a:srcRect l="-1" t="7190" r="2087" b="19315"/>
          <a:stretch/>
        </p:blipFill>
        <p:spPr>
          <a:xfrm>
            <a:off x="7227618" y="1657923"/>
            <a:ext cx="1493298" cy="1680478"/>
          </a:xfrm>
          <a:prstGeom prst="rect">
            <a:avLst/>
          </a:prstGeom>
        </p:spPr>
      </p:pic>
      <p:pic>
        <p:nvPicPr>
          <p:cNvPr id="8" name="Picture 7" descr="A person in a suit and tie&#10;&#10;Description automatically generated with medium confidence">
            <a:extLst>
              <a:ext uri="{FF2B5EF4-FFF2-40B4-BE49-F238E27FC236}">
                <a16:creationId xmlns:a16="http://schemas.microsoft.com/office/drawing/2014/main" id="{4A9CD7F1-D0F8-4543-8729-19E1E3E797AC}"/>
              </a:ext>
            </a:extLst>
          </p:cNvPr>
          <p:cNvPicPr>
            <a:picLocks noChangeAspect="1"/>
          </p:cNvPicPr>
          <p:nvPr/>
        </p:nvPicPr>
        <p:blipFill rotWithShape="1">
          <a:blip r:embed="rId5"/>
          <a:srcRect b="14159"/>
          <a:stretch/>
        </p:blipFill>
        <p:spPr>
          <a:xfrm>
            <a:off x="404630" y="1664171"/>
            <a:ext cx="1501947" cy="1668029"/>
          </a:xfrm>
          <a:prstGeom prst="rect">
            <a:avLst/>
          </a:prstGeom>
        </p:spPr>
      </p:pic>
      <p:pic>
        <p:nvPicPr>
          <p:cNvPr id="6" name="Picture 5" descr="A close-up of a person smiling&#10;&#10;Description automatically generated">
            <a:extLst>
              <a:ext uri="{FF2B5EF4-FFF2-40B4-BE49-F238E27FC236}">
                <a16:creationId xmlns:a16="http://schemas.microsoft.com/office/drawing/2014/main" id="{7FD80F06-BF51-4D20-8C2D-EF6E9BAFFED5}"/>
              </a:ext>
            </a:extLst>
          </p:cNvPr>
          <p:cNvPicPr>
            <a:picLocks noChangeAspect="1"/>
          </p:cNvPicPr>
          <p:nvPr/>
        </p:nvPicPr>
        <p:blipFill rotWithShape="1">
          <a:blip r:embed="rId6"/>
          <a:srcRect b="21045"/>
          <a:stretch/>
        </p:blipFill>
        <p:spPr>
          <a:xfrm>
            <a:off x="2738084" y="1657922"/>
            <a:ext cx="1514424" cy="1674279"/>
          </a:xfrm>
          <a:prstGeom prst="rect">
            <a:avLst/>
          </a:prstGeom>
        </p:spPr>
      </p:pic>
      <p:sp>
        <p:nvSpPr>
          <p:cNvPr id="16" name="TextBox 15">
            <a:extLst>
              <a:ext uri="{FF2B5EF4-FFF2-40B4-BE49-F238E27FC236}">
                <a16:creationId xmlns:a16="http://schemas.microsoft.com/office/drawing/2014/main" id="{5A0453A4-3808-4BCB-825A-D477A1CA3F24}"/>
              </a:ext>
            </a:extLst>
          </p:cNvPr>
          <p:cNvSpPr txBox="1"/>
          <p:nvPr/>
        </p:nvSpPr>
        <p:spPr>
          <a:xfrm>
            <a:off x="1928346" y="3469897"/>
            <a:ext cx="2743209"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Angela Ovalle</a:t>
            </a:r>
          </a:p>
          <a:p>
            <a:pPr marL="342900" lvl="1" algn="ctr"/>
            <a:r>
              <a:rPr lang="en-US" sz="1000" dirty="0">
                <a:latin typeface="Arial" panose="020B0604020202020204" pitchFamily="34" charset="0"/>
                <a:cs typeface="Arial" panose="020B0604020202020204" pitchFamily="34" charset="0"/>
              </a:rPr>
              <a:t>Chief, Administrative Operations</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AOvalle@pw.lacounty.gov </a:t>
            </a:r>
          </a:p>
        </p:txBody>
      </p:sp>
      <p:cxnSp>
        <p:nvCxnSpPr>
          <p:cNvPr id="17" name="Straight Connector 16">
            <a:extLst>
              <a:ext uri="{FF2B5EF4-FFF2-40B4-BE49-F238E27FC236}">
                <a16:creationId xmlns:a16="http://schemas.microsoft.com/office/drawing/2014/main" id="{ABA0A944-E591-4707-8B42-8D3E0D46C96C}"/>
              </a:ext>
            </a:extLst>
          </p:cNvPr>
          <p:cNvCxnSpPr/>
          <p:nvPr/>
        </p:nvCxnSpPr>
        <p:spPr>
          <a:xfrm>
            <a:off x="4896511"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3337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5B077-67C6-4100-97DC-A8A377E5B249}"/>
              </a:ext>
            </a:extLst>
          </p:cNvPr>
          <p:cNvSpPr>
            <a:spLocks noGrp="1"/>
          </p:cNvSpPr>
          <p:nvPr>
            <p:ph type="title"/>
          </p:nvPr>
        </p:nvSpPr>
        <p:spPr/>
        <p:txBody>
          <a:bodyPr>
            <a:normAutofit/>
          </a:bodyPr>
          <a:lstStyle/>
          <a:p>
            <a:pPr algn="ctr"/>
            <a:r>
              <a:rPr lang="en-US" altLang="en-US" sz="3000" dirty="0"/>
              <a:t>Infrastructure Development</a:t>
            </a:r>
          </a:p>
        </p:txBody>
      </p:sp>
      <p:sp>
        <p:nvSpPr>
          <p:cNvPr id="3" name="Rectangle 10">
            <a:extLst>
              <a:ext uri="{FF2B5EF4-FFF2-40B4-BE49-F238E27FC236}">
                <a16:creationId xmlns:a16="http://schemas.microsoft.com/office/drawing/2014/main" id="{40D76818-9C35-4EBD-AB8E-C36E852CCE68}"/>
              </a:ext>
            </a:extLst>
          </p:cNvPr>
          <p:cNvSpPr>
            <a:spLocks noChangeArrowheads="1"/>
          </p:cNvSpPr>
          <p:nvPr/>
        </p:nvSpPr>
        <p:spPr bwMode="auto">
          <a:xfrm>
            <a:off x="-1" y="1316375"/>
            <a:ext cx="5936320" cy="3416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marL="342900" indent="-342900">
              <a:spcBef>
                <a:spcPct val="0"/>
              </a:spcBef>
              <a:spcAft>
                <a:spcPts val="600"/>
              </a:spcAft>
              <a:buClrTx/>
              <a:buSzTx/>
              <a:buFont typeface="Arial" panose="020B0604020202020204" pitchFamily="34" charset="0"/>
              <a:buChar char="•"/>
            </a:pPr>
            <a:r>
              <a:rPr lang="en-US" altLang="en-US" sz="2000" dirty="0">
                <a:latin typeface="+mn-lt"/>
              </a:rPr>
              <a:t>Calabasas Landfill Anaerobic Digestion (AD) Facility </a:t>
            </a:r>
          </a:p>
          <a:p>
            <a:pPr marL="1085850" lvl="1" indent="-342900">
              <a:spcBef>
                <a:spcPct val="0"/>
              </a:spcBef>
              <a:spcAft>
                <a:spcPts val="600"/>
              </a:spcAft>
              <a:buClrTx/>
              <a:buSzTx/>
              <a:buFont typeface="Arial" panose="020B0604020202020204" pitchFamily="34" charset="0"/>
              <a:buChar char="•"/>
            </a:pPr>
            <a:r>
              <a:rPr lang="en-US" altLang="en-US" sz="2000" dirty="0">
                <a:latin typeface="+mn-lt"/>
              </a:rPr>
              <a:t>Landfill is owned by the County and operated by County Sanitation Districts</a:t>
            </a:r>
          </a:p>
          <a:p>
            <a:pPr marL="1085850" lvl="1" indent="-342900">
              <a:spcBef>
                <a:spcPct val="0"/>
              </a:spcBef>
              <a:spcAft>
                <a:spcPts val="600"/>
              </a:spcAft>
              <a:buClrTx/>
              <a:buSzTx/>
              <a:buFont typeface="Arial" panose="020B0604020202020204" pitchFamily="34" charset="0"/>
              <a:buChar char="•"/>
            </a:pPr>
            <a:r>
              <a:rPr lang="en-US" altLang="en-US" sz="2000" dirty="0">
                <a:latin typeface="+mn-lt"/>
              </a:rPr>
              <a:t>Extensive feasibility analysis for commercial-scale AD</a:t>
            </a:r>
          </a:p>
          <a:p>
            <a:pPr marL="1085850" lvl="1" indent="-342900">
              <a:spcBef>
                <a:spcPct val="0"/>
              </a:spcBef>
              <a:spcAft>
                <a:spcPts val="600"/>
              </a:spcAft>
              <a:buClrTx/>
              <a:buSzTx/>
              <a:buFont typeface="Arial" panose="020B0604020202020204" pitchFamily="34" charset="0"/>
              <a:buChar char="•"/>
            </a:pPr>
            <a:r>
              <a:rPr lang="en-US" altLang="en-US" sz="2000" dirty="0">
                <a:latin typeface="+mn-lt"/>
              </a:rPr>
              <a:t>Developed through public-private partnership </a:t>
            </a:r>
          </a:p>
          <a:p>
            <a:pPr marL="1085850" lvl="1" indent="-342900">
              <a:spcBef>
                <a:spcPct val="0"/>
              </a:spcBef>
              <a:spcAft>
                <a:spcPts val="600"/>
              </a:spcAft>
              <a:buClrTx/>
              <a:buSzTx/>
              <a:buFont typeface="Arial" panose="020B0604020202020204" pitchFamily="34" charset="0"/>
              <a:buChar char="•"/>
            </a:pPr>
            <a:r>
              <a:rPr lang="en-US" altLang="en-US" sz="2000" dirty="0">
                <a:latin typeface="+mn-lt"/>
              </a:rPr>
              <a:t>Showcase project to encourage additional infrastructure investment </a:t>
            </a:r>
          </a:p>
          <a:p>
            <a:pPr marL="342900" indent="-342900">
              <a:spcBef>
                <a:spcPct val="0"/>
              </a:spcBef>
              <a:spcAft>
                <a:spcPts val="600"/>
              </a:spcAft>
              <a:buClrTx/>
              <a:buSzTx/>
              <a:buFont typeface="Arial" panose="020B0604020202020204" pitchFamily="34" charset="0"/>
              <a:buChar char="•"/>
            </a:pPr>
            <a:r>
              <a:rPr lang="en-US" altLang="en-US" sz="2000" dirty="0">
                <a:latin typeface="+mn-lt"/>
              </a:rPr>
              <a:t>Feasibility analysis for closed landfill sites </a:t>
            </a:r>
          </a:p>
        </p:txBody>
      </p:sp>
      <p:pic>
        <p:nvPicPr>
          <p:cNvPr id="5" name="Picture 2" descr="Calabasas Landfill | Los Angeles County Sanitation Districts">
            <a:extLst>
              <a:ext uri="{FF2B5EF4-FFF2-40B4-BE49-F238E27FC236}">
                <a16:creationId xmlns:a16="http://schemas.microsoft.com/office/drawing/2014/main" id="{6EDE3637-23F0-43F6-9D2F-73C8A38A79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999" y="1996602"/>
            <a:ext cx="2811441" cy="2108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095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BC6FC-489A-4369-9D1F-91D06A91CFFD}"/>
              </a:ext>
            </a:extLst>
          </p:cNvPr>
          <p:cNvSpPr>
            <a:spLocks noGrp="1"/>
          </p:cNvSpPr>
          <p:nvPr>
            <p:ph type="title"/>
          </p:nvPr>
        </p:nvSpPr>
        <p:spPr/>
        <p:txBody>
          <a:bodyPr>
            <a:normAutofit/>
          </a:bodyPr>
          <a:lstStyle/>
          <a:p>
            <a:pPr algn="ctr"/>
            <a:r>
              <a:rPr lang="en-US" sz="3000" dirty="0"/>
              <a:t>Senate Bill 619</a:t>
            </a:r>
          </a:p>
        </p:txBody>
      </p:sp>
      <p:sp>
        <p:nvSpPr>
          <p:cNvPr id="3" name="Content Placeholder 2">
            <a:extLst>
              <a:ext uri="{FF2B5EF4-FFF2-40B4-BE49-F238E27FC236}">
                <a16:creationId xmlns:a16="http://schemas.microsoft.com/office/drawing/2014/main" id="{25F78ACC-945C-4ECC-AAA3-C5B97126FB41}"/>
              </a:ext>
            </a:extLst>
          </p:cNvPr>
          <p:cNvSpPr>
            <a:spLocks noGrp="1"/>
          </p:cNvSpPr>
          <p:nvPr>
            <p:ph idx="1"/>
          </p:nvPr>
        </p:nvSpPr>
        <p:spPr>
          <a:xfrm>
            <a:off x="428353" y="1342519"/>
            <a:ext cx="6912973" cy="2817341"/>
          </a:xfrm>
        </p:spPr>
        <p:txBody>
          <a:bodyPr>
            <a:noAutofit/>
          </a:bodyPr>
          <a:lstStyle/>
          <a:p>
            <a:pPr>
              <a:lnSpc>
                <a:spcPct val="100000"/>
              </a:lnSpc>
              <a:buFont typeface="Arial" panose="020B0604020202020204" pitchFamily="34" charset="0"/>
              <a:buChar char="•"/>
            </a:pPr>
            <a:r>
              <a:rPr lang="en-US" sz="2000" dirty="0"/>
              <a:t>Authorizes jurisdiction to submit a Notification of Intent to Comply (NOIC) and an adopted resolution to CalRecycle by March 1, 2022</a:t>
            </a:r>
          </a:p>
          <a:p>
            <a:pPr>
              <a:lnSpc>
                <a:spcPct val="100000"/>
              </a:lnSpc>
              <a:buFont typeface="Arial" panose="020B0604020202020204" pitchFamily="34" charset="0"/>
              <a:buChar char="•"/>
            </a:pPr>
            <a:r>
              <a:rPr lang="en-US" sz="2000" dirty="0"/>
              <a:t>Because the GDDs will not be established until 2023, the County is submitting an NOIC for the AV </a:t>
            </a:r>
          </a:p>
          <a:p>
            <a:pPr>
              <a:lnSpc>
                <a:spcPct val="100000"/>
              </a:lnSpc>
              <a:buFont typeface="Arial" panose="020B0604020202020204" pitchFamily="34" charset="0"/>
              <a:buChar char="•"/>
            </a:pPr>
            <a:r>
              <a:rPr lang="en-US" sz="2000" dirty="0"/>
              <a:t>The Board adopted a resolution on February 8, 2022</a:t>
            </a:r>
          </a:p>
          <a:p>
            <a:pPr>
              <a:lnSpc>
                <a:spcPct val="100000"/>
              </a:lnSpc>
              <a:buFont typeface="Arial" panose="020B0604020202020204" pitchFamily="34" charset="0"/>
              <a:buChar char="•"/>
            </a:pPr>
            <a:r>
              <a:rPr lang="en-US" sz="2000" dirty="0"/>
              <a:t>NOICs must include: </a:t>
            </a:r>
          </a:p>
          <a:p>
            <a:pPr lvl="1">
              <a:lnSpc>
                <a:spcPct val="100000"/>
              </a:lnSpc>
            </a:pPr>
            <a:r>
              <a:rPr lang="en-US" sz="2000" dirty="0"/>
              <a:t>Justification for non-compliance</a:t>
            </a:r>
          </a:p>
          <a:p>
            <a:pPr lvl="1">
              <a:lnSpc>
                <a:spcPct val="100000"/>
              </a:lnSpc>
            </a:pPr>
            <a:r>
              <a:rPr lang="en-US" sz="2000" dirty="0"/>
              <a:t>Impacts of COVID-19 (if any)</a:t>
            </a:r>
          </a:p>
          <a:p>
            <a:pPr lvl="1">
              <a:lnSpc>
                <a:spcPct val="100000"/>
              </a:lnSpc>
            </a:pPr>
            <a:r>
              <a:rPr lang="en-US" sz="2000" dirty="0"/>
              <a:t>Actions and timeline for compliance </a:t>
            </a:r>
          </a:p>
          <a:p>
            <a:pPr>
              <a:lnSpc>
                <a:spcPct val="100000"/>
              </a:lnSpc>
              <a:buFont typeface="Arial" panose="020B0604020202020204" pitchFamily="34" charset="0"/>
              <a:buChar char="•"/>
            </a:pPr>
            <a:endParaRPr lang="en-US" sz="2000" dirty="0"/>
          </a:p>
        </p:txBody>
      </p:sp>
      <p:pic>
        <p:nvPicPr>
          <p:cNvPr id="4" name="Picture 5">
            <a:extLst>
              <a:ext uri="{FF2B5EF4-FFF2-40B4-BE49-F238E27FC236}">
                <a16:creationId xmlns:a16="http://schemas.microsoft.com/office/drawing/2014/main" id="{FC6E6528-F535-4982-BD67-8397DB319655}"/>
              </a:ext>
            </a:extLst>
          </p:cNvPr>
          <p:cNvPicPr>
            <a:picLocks noChangeAspect="1"/>
          </p:cNvPicPr>
          <p:nvPr/>
        </p:nvPicPr>
        <p:blipFill>
          <a:blip r:embed="rId3"/>
          <a:stretch>
            <a:fillRect/>
          </a:stretch>
        </p:blipFill>
        <p:spPr>
          <a:xfrm>
            <a:off x="6800499" y="1854926"/>
            <a:ext cx="2084952" cy="2098765"/>
          </a:xfrm>
          <a:prstGeom prst="rect">
            <a:avLst/>
          </a:prstGeom>
        </p:spPr>
      </p:pic>
    </p:spTree>
    <p:extLst>
      <p:ext uri="{BB962C8B-B14F-4D97-AF65-F5344CB8AC3E}">
        <p14:creationId xmlns:p14="http://schemas.microsoft.com/office/powerpoint/2010/main" val="3350247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2630D-E187-46F2-BEDC-3026FFD7A7E7}"/>
              </a:ext>
            </a:extLst>
          </p:cNvPr>
          <p:cNvSpPr>
            <a:spLocks noGrp="1"/>
          </p:cNvSpPr>
          <p:nvPr>
            <p:ph type="title"/>
          </p:nvPr>
        </p:nvSpPr>
        <p:spPr/>
        <p:txBody>
          <a:bodyPr>
            <a:normAutofit/>
          </a:bodyPr>
          <a:lstStyle/>
          <a:p>
            <a:pPr algn="ctr"/>
            <a:r>
              <a:rPr lang="en-US" sz="3000" dirty="0"/>
              <a:t>CalRecycle Grants</a:t>
            </a:r>
          </a:p>
        </p:txBody>
      </p:sp>
      <p:sp>
        <p:nvSpPr>
          <p:cNvPr id="3" name="Content Placeholder 2">
            <a:extLst>
              <a:ext uri="{FF2B5EF4-FFF2-40B4-BE49-F238E27FC236}">
                <a16:creationId xmlns:a16="http://schemas.microsoft.com/office/drawing/2014/main" id="{F3EF69A7-905A-4DB3-8CE9-52A208FE315A}"/>
              </a:ext>
            </a:extLst>
          </p:cNvPr>
          <p:cNvSpPr>
            <a:spLocks noGrp="1"/>
          </p:cNvSpPr>
          <p:nvPr>
            <p:ph idx="1"/>
          </p:nvPr>
        </p:nvSpPr>
        <p:spPr>
          <a:xfrm>
            <a:off x="247650" y="1307255"/>
            <a:ext cx="5387658" cy="2817341"/>
          </a:xfrm>
        </p:spPr>
        <p:txBody>
          <a:bodyPr>
            <a:noAutofit/>
          </a:bodyPr>
          <a:lstStyle/>
          <a:p>
            <a:pPr>
              <a:buFont typeface="Arial" panose="020B0604020202020204" pitchFamily="34" charset="0"/>
              <a:buChar char="•"/>
            </a:pPr>
            <a:r>
              <a:rPr lang="en-US" sz="2000" dirty="0"/>
              <a:t>Local Assistance Grant - $57 M</a:t>
            </a:r>
          </a:p>
          <a:p>
            <a:pPr lvl="1"/>
            <a:r>
              <a:rPr lang="en-US" sz="2000" dirty="0"/>
              <a:t>SB 1383 implementation </a:t>
            </a:r>
          </a:p>
          <a:p>
            <a:pPr lvl="1"/>
            <a:r>
              <a:rPr lang="en-US" sz="2000" dirty="0"/>
              <a:t>Applications were due Feb 1, 2022 </a:t>
            </a:r>
          </a:p>
          <a:p>
            <a:pPr lvl="1"/>
            <a:r>
              <a:rPr lang="en-US" sz="2000" dirty="0"/>
              <a:t>Grants will be awarded in Apr &amp; Sep 2022 </a:t>
            </a:r>
          </a:p>
          <a:p>
            <a:pPr>
              <a:buFont typeface="Arial" panose="020B0604020202020204" pitchFamily="34" charset="0"/>
              <a:buChar char="•"/>
            </a:pPr>
            <a:r>
              <a:rPr lang="en-US" sz="2000" dirty="0"/>
              <a:t>Co-Digestion Grant Program - $19 M</a:t>
            </a:r>
          </a:p>
          <a:p>
            <a:pPr lvl="1"/>
            <a:r>
              <a:rPr lang="en-US" sz="2000" dirty="0"/>
              <a:t>New/expanded food waste co-digestion projects at existing wastewater treatment plants</a:t>
            </a:r>
          </a:p>
          <a:p>
            <a:pPr lvl="1"/>
            <a:r>
              <a:rPr lang="en-US" sz="2000" dirty="0"/>
              <a:t>Application period = Feb - Apr 2022</a:t>
            </a:r>
          </a:p>
          <a:p>
            <a:pPr lvl="1"/>
            <a:r>
              <a:rPr lang="en-US" sz="2000" dirty="0"/>
              <a:t>Grants will be awarded in Jul &amp; Aug 2022</a:t>
            </a:r>
          </a:p>
        </p:txBody>
      </p:sp>
      <p:pic>
        <p:nvPicPr>
          <p:cNvPr id="1026" name="Picture 2" descr="LA County adopts sustainable waste management roadmap | Biomassmagazine.com">
            <a:extLst>
              <a:ext uri="{FF2B5EF4-FFF2-40B4-BE49-F238E27FC236}">
                <a16:creationId xmlns:a16="http://schemas.microsoft.com/office/drawing/2014/main" id="{637D9F99-7380-4923-9EDE-745AEFF29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308" y="1884816"/>
            <a:ext cx="3261042" cy="1917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138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2630D-E187-46F2-BEDC-3026FFD7A7E7}"/>
              </a:ext>
            </a:extLst>
          </p:cNvPr>
          <p:cNvSpPr>
            <a:spLocks noGrp="1"/>
          </p:cNvSpPr>
          <p:nvPr>
            <p:ph type="title"/>
          </p:nvPr>
        </p:nvSpPr>
        <p:spPr/>
        <p:txBody>
          <a:bodyPr>
            <a:normAutofit/>
          </a:bodyPr>
          <a:lstStyle/>
          <a:p>
            <a:pPr algn="ctr"/>
            <a:r>
              <a:rPr lang="en-US" sz="3000" dirty="0"/>
              <a:t>Survey Results</a:t>
            </a:r>
          </a:p>
        </p:txBody>
      </p:sp>
      <p:sp>
        <p:nvSpPr>
          <p:cNvPr id="3" name="Content Placeholder 2">
            <a:extLst>
              <a:ext uri="{FF2B5EF4-FFF2-40B4-BE49-F238E27FC236}">
                <a16:creationId xmlns:a16="http://schemas.microsoft.com/office/drawing/2014/main" id="{F3EF69A7-905A-4DB3-8CE9-52A208FE315A}"/>
              </a:ext>
            </a:extLst>
          </p:cNvPr>
          <p:cNvSpPr>
            <a:spLocks noGrp="1"/>
          </p:cNvSpPr>
          <p:nvPr>
            <p:ph idx="1"/>
          </p:nvPr>
        </p:nvSpPr>
        <p:spPr>
          <a:xfrm>
            <a:off x="247650" y="1307255"/>
            <a:ext cx="8639872" cy="2817341"/>
          </a:xfrm>
        </p:spPr>
        <p:txBody>
          <a:bodyPr>
            <a:noAutofit/>
          </a:bodyPr>
          <a:lstStyle/>
          <a:p>
            <a:pPr>
              <a:buFont typeface="Arial" panose="020B0604020202020204" pitchFamily="34" charset="0"/>
              <a:buChar char="•"/>
            </a:pPr>
            <a:r>
              <a:rPr lang="en-US" sz="2000" dirty="0"/>
              <a:t>Priority issues – rate increases, ordinances, franchise agreements, infrastructure, education/outreach, procurement </a:t>
            </a:r>
          </a:p>
          <a:p>
            <a:pPr>
              <a:buFont typeface="Arial" panose="020B0604020202020204" pitchFamily="34" charset="0"/>
              <a:buChar char="•"/>
            </a:pPr>
            <a:r>
              <a:rPr lang="en-US" sz="2000" dirty="0"/>
              <a:t>Barriers to new infrastructure – costs, flow control, franchise agreements </a:t>
            </a:r>
          </a:p>
          <a:p>
            <a:pPr>
              <a:buFont typeface="Arial" panose="020B0604020202020204" pitchFamily="34" charset="0"/>
              <a:buChar char="•"/>
            </a:pPr>
            <a:r>
              <a:rPr lang="en-US" sz="2000" dirty="0"/>
              <a:t>Current implementation efforts – education and outreach </a:t>
            </a:r>
          </a:p>
          <a:p>
            <a:pPr>
              <a:buFont typeface="Arial" panose="020B0604020202020204" pitchFamily="34" charset="0"/>
              <a:buChar char="•"/>
            </a:pPr>
            <a:r>
              <a:rPr lang="en-US" sz="2000" dirty="0"/>
              <a:t>Needs – staff and time </a:t>
            </a:r>
          </a:p>
          <a:p>
            <a:pPr>
              <a:buFont typeface="Arial" panose="020B0604020202020204" pitchFamily="34" charset="0"/>
              <a:buChar char="•"/>
            </a:pPr>
            <a:r>
              <a:rPr lang="en-US" sz="2000" dirty="0"/>
              <a:t>Other issues – illegal dumping </a:t>
            </a:r>
          </a:p>
        </p:txBody>
      </p:sp>
    </p:spTree>
    <p:extLst>
      <p:ext uri="{BB962C8B-B14F-4D97-AF65-F5344CB8AC3E}">
        <p14:creationId xmlns:p14="http://schemas.microsoft.com/office/powerpoint/2010/main" val="358798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0" y="1237795"/>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Legislative Update, SB 1383 Implementation Update, &amp; Rate Survey</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457166" y="3469548"/>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Coby Skye</a:t>
            </a:r>
          </a:p>
          <a:p>
            <a:pPr marL="342900" lvl="1" indent="0" algn="ctr">
              <a:buNone/>
            </a:pPr>
            <a:r>
              <a:rPr lang="en-US" sz="1000" dirty="0">
                <a:latin typeface="Arial" panose="020B0604020202020204" pitchFamily="34" charset="0"/>
                <a:cs typeface="Arial" panose="020B0604020202020204" pitchFamily="34" charset="0"/>
              </a:rPr>
              <a:t>Assistant Deputy Director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CSkye@pw.lacounty.gov</a:t>
            </a:r>
          </a:p>
        </p:txBody>
      </p:sp>
      <p:cxnSp>
        <p:nvCxnSpPr>
          <p:cNvPr id="7" name="Straight Connector 6">
            <a:extLst>
              <a:ext uri="{FF2B5EF4-FFF2-40B4-BE49-F238E27FC236}">
                <a16:creationId xmlns:a16="http://schemas.microsoft.com/office/drawing/2014/main" id="{5316A289-A284-413D-9FB0-FDC72A24FEE5}"/>
              </a:ext>
            </a:extLst>
          </p:cNvPr>
          <p:cNvCxnSpPr/>
          <p:nvPr/>
        </p:nvCxnSpPr>
        <p:spPr>
          <a:xfrm>
            <a:off x="2551624" y="4137595"/>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00BC1D0A-8A52-40B2-BB29-5621BA49DED7}"/>
              </a:ext>
            </a:extLst>
          </p:cNvPr>
          <p:cNvSpPr txBox="1"/>
          <p:nvPr/>
        </p:nvSpPr>
        <p:spPr>
          <a:xfrm>
            <a:off x="4470389" y="3463348"/>
            <a:ext cx="213922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Faith Conley</a:t>
            </a:r>
          </a:p>
          <a:p>
            <a:pPr marL="342900" lvl="1" algn="ctr"/>
            <a:r>
              <a:rPr lang="en-US" sz="1000" dirty="0">
                <a:latin typeface="Arial" panose="020B0604020202020204" pitchFamily="34" charset="0"/>
                <a:cs typeface="Arial" panose="020B0604020202020204" pitchFamily="34" charset="0"/>
              </a:rPr>
              <a:t>Legislative Representative</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FConley@ceo.lacounty.gov</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172529"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Infrastructure LA</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Sustainable Waste and Recycling Management </a:t>
            </a:r>
          </a:p>
        </p:txBody>
      </p:sp>
      <p:sp>
        <p:nvSpPr>
          <p:cNvPr id="21" name="TextBox 20">
            <a:extLst>
              <a:ext uri="{FF2B5EF4-FFF2-40B4-BE49-F238E27FC236}">
                <a16:creationId xmlns:a16="http://schemas.microsoft.com/office/drawing/2014/main" id="{D874905A-6881-4A2E-9257-78AF721BB343}"/>
              </a:ext>
            </a:extLst>
          </p:cNvPr>
          <p:cNvSpPr txBox="1"/>
          <p:nvPr/>
        </p:nvSpPr>
        <p:spPr>
          <a:xfrm>
            <a:off x="6356116" y="3469547"/>
            <a:ext cx="3024458"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April Hamud</a:t>
            </a:r>
          </a:p>
          <a:p>
            <a:pPr marL="342900" lvl="1" algn="ctr"/>
            <a:r>
              <a:rPr lang="en-US" sz="1000" dirty="0">
                <a:latin typeface="Arial" panose="020B0604020202020204" pitchFamily="34" charset="0"/>
                <a:cs typeface="Arial" panose="020B0604020202020204" pitchFamily="34" charset="0"/>
              </a:rPr>
              <a:t>Project Manager</a:t>
            </a:r>
          </a:p>
          <a:p>
            <a:pPr marL="342900" lvl="1" algn="ctr"/>
            <a:r>
              <a:rPr lang="en-US" sz="1000" dirty="0">
                <a:latin typeface="Arial" panose="020B0604020202020204" pitchFamily="34" charset="0"/>
                <a:cs typeface="Arial" panose="020B0604020202020204" pitchFamily="34" charset="0"/>
              </a:rPr>
              <a:t>HF&amp;H Consultants LLC</a:t>
            </a:r>
          </a:p>
          <a:p>
            <a:pPr marL="342900" lvl="1" algn="ctr"/>
            <a:endParaRPr lang="en-US" sz="1000" dirty="0">
              <a:latin typeface="Arial" panose="020B0604020202020204" pitchFamily="34" charset="0"/>
              <a:cs typeface="Arial" panose="020B0604020202020204" pitchFamily="34" charset="0"/>
            </a:endParaRPr>
          </a:p>
          <a:p>
            <a:pPr marL="342900" lvl="1" algn="ctr"/>
            <a:r>
              <a:rPr lang="en-US" sz="1000" dirty="0">
                <a:latin typeface="Arial" panose="020B0604020202020204" pitchFamily="34" charset="0"/>
                <a:cs typeface="Arial" panose="020B0604020202020204" pitchFamily="34" charset="0"/>
              </a:rPr>
              <a:t>AHamud@hfh-consultants.com</a:t>
            </a: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7133053"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3" name="Picture 12">
            <a:extLst>
              <a:ext uri="{FF2B5EF4-FFF2-40B4-BE49-F238E27FC236}">
                <a16:creationId xmlns:a16="http://schemas.microsoft.com/office/drawing/2014/main" id="{FD257F86-F53D-4EAC-87BE-7E069B97822F}"/>
              </a:ext>
            </a:extLst>
          </p:cNvPr>
          <p:cNvPicPr>
            <a:picLocks noChangeAspect="1"/>
          </p:cNvPicPr>
          <p:nvPr/>
        </p:nvPicPr>
        <p:blipFill rotWithShape="1">
          <a:blip r:embed="rId3"/>
          <a:srcRect r="10122"/>
          <a:stretch/>
        </p:blipFill>
        <p:spPr>
          <a:xfrm>
            <a:off x="4980430" y="1664122"/>
            <a:ext cx="1493299" cy="1668080"/>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06BB69C5-532F-4C83-BAC7-95DA47D67FA7}"/>
              </a:ext>
            </a:extLst>
          </p:cNvPr>
          <p:cNvPicPr>
            <a:picLocks noChangeAspect="1"/>
          </p:cNvPicPr>
          <p:nvPr/>
        </p:nvPicPr>
        <p:blipFill rotWithShape="1">
          <a:blip r:embed="rId4"/>
          <a:srcRect l="-1" t="7190" r="2087" b="19315"/>
          <a:stretch/>
        </p:blipFill>
        <p:spPr>
          <a:xfrm>
            <a:off x="7227618" y="1657923"/>
            <a:ext cx="1493298" cy="1680478"/>
          </a:xfrm>
          <a:prstGeom prst="rect">
            <a:avLst/>
          </a:prstGeom>
        </p:spPr>
      </p:pic>
      <p:pic>
        <p:nvPicPr>
          <p:cNvPr id="8" name="Picture 7" descr="A person in a suit and tie&#10;&#10;Description automatically generated with medium confidence">
            <a:extLst>
              <a:ext uri="{FF2B5EF4-FFF2-40B4-BE49-F238E27FC236}">
                <a16:creationId xmlns:a16="http://schemas.microsoft.com/office/drawing/2014/main" id="{4A9CD7F1-D0F8-4543-8729-19E1E3E797AC}"/>
              </a:ext>
            </a:extLst>
          </p:cNvPr>
          <p:cNvPicPr>
            <a:picLocks noChangeAspect="1"/>
          </p:cNvPicPr>
          <p:nvPr/>
        </p:nvPicPr>
        <p:blipFill rotWithShape="1">
          <a:blip r:embed="rId5"/>
          <a:srcRect b="14159"/>
          <a:stretch/>
        </p:blipFill>
        <p:spPr>
          <a:xfrm>
            <a:off x="404630" y="1664171"/>
            <a:ext cx="1501947" cy="1668029"/>
          </a:xfrm>
          <a:prstGeom prst="rect">
            <a:avLst/>
          </a:prstGeom>
        </p:spPr>
      </p:pic>
      <p:pic>
        <p:nvPicPr>
          <p:cNvPr id="6" name="Picture 5" descr="A close-up of a person smiling&#10;&#10;Description automatically generated">
            <a:extLst>
              <a:ext uri="{FF2B5EF4-FFF2-40B4-BE49-F238E27FC236}">
                <a16:creationId xmlns:a16="http://schemas.microsoft.com/office/drawing/2014/main" id="{7FD80F06-BF51-4D20-8C2D-EF6E9BAFFED5}"/>
              </a:ext>
            </a:extLst>
          </p:cNvPr>
          <p:cNvPicPr>
            <a:picLocks noChangeAspect="1"/>
          </p:cNvPicPr>
          <p:nvPr/>
        </p:nvPicPr>
        <p:blipFill rotWithShape="1">
          <a:blip r:embed="rId6"/>
          <a:srcRect b="21045"/>
          <a:stretch/>
        </p:blipFill>
        <p:spPr>
          <a:xfrm>
            <a:off x="2738084" y="1657922"/>
            <a:ext cx="1514424" cy="1674279"/>
          </a:xfrm>
          <a:prstGeom prst="rect">
            <a:avLst/>
          </a:prstGeom>
        </p:spPr>
      </p:pic>
      <p:sp>
        <p:nvSpPr>
          <p:cNvPr id="16" name="TextBox 15">
            <a:extLst>
              <a:ext uri="{FF2B5EF4-FFF2-40B4-BE49-F238E27FC236}">
                <a16:creationId xmlns:a16="http://schemas.microsoft.com/office/drawing/2014/main" id="{5A0453A4-3808-4BCB-825A-D477A1CA3F24}"/>
              </a:ext>
            </a:extLst>
          </p:cNvPr>
          <p:cNvSpPr txBox="1"/>
          <p:nvPr/>
        </p:nvSpPr>
        <p:spPr>
          <a:xfrm>
            <a:off x="1928346" y="3469897"/>
            <a:ext cx="2743209"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Angela Ovalle</a:t>
            </a:r>
          </a:p>
          <a:p>
            <a:pPr marL="342900" lvl="1" algn="ctr"/>
            <a:r>
              <a:rPr lang="en-US" sz="1000" dirty="0">
                <a:latin typeface="Arial" panose="020B0604020202020204" pitchFamily="34" charset="0"/>
                <a:cs typeface="Arial" panose="020B0604020202020204" pitchFamily="34" charset="0"/>
              </a:rPr>
              <a:t>Chief, Administrative Operations</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AOvalle@pw.lacounty.gov </a:t>
            </a:r>
          </a:p>
        </p:txBody>
      </p:sp>
      <p:cxnSp>
        <p:nvCxnSpPr>
          <p:cNvPr id="17" name="Straight Connector 16">
            <a:extLst>
              <a:ext uri="{FF2B5EF4-FFF2-40B4-BE49-F238E27FC236}">
                <a16:creationId xmlns:a16="http://schemas.microsoft.com/office/drawing/2014/main" id="{ABA0A944-E591-4707-8B42-8D3E0D46C96C}"/>
              </a:ext>
            </a:extLst>
          </p:cNvPr>
          <p:cNvCxnSpPr/>
          <p:nvPr/>
        </p:nvCxnSpPr>
        <p:spPr>
          <a:xfrm>
            <a:off x="4896511"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3468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99E85BA-30E8-4AA5-A0CE-A405459FC8B3}"/>
              </a:ext>
            </a:extLst>
          </p:cNvPr>
          <p:cNvSpPr txBox="1"/>
          <p:nvPr/>
        </p:nvSpPr>
        <p:spPr>
          <a:xfrm>
            <a:off x="268941" y="184417"/>
            <a:ext cx="8567698" cy="706931"/>
          </a:xfrm>
          <a:prstGeom prst="rect">
            <a:avLst/>
          </a:prstGeom>
          <a:solidFill>
            <a:schemeClr val="bg1"/>
          </a:solidFill>
        </p:spPr>
        <p:txBody>
          <a:bodyPr wrap="square" rtlCol="0">
            <a:spAutoFit/>
          </a:bodyPr>
          <a:lstStyle/>
          <a:p>
            <a:endParaRPr lang="en-US" dirty="0"/>
          </a:p>
        </p:txBody>
      </p:sp>
      <p:sp>
        <p:nvSpPr>
          <p:cNvPr id="3" name="Subtitle 2"/>
          <p:cNvSpPr>
            <a:spLocks noGrp="1"/>
          </p:cNvSpPr>
          <p:nvPr>
            <p:ph type="subTitle" idx="1"/>
          </p:nvPr>
        </p:nvSpPr>
        <p:spPr>
          <a:xfrm>
            <a:off x="1610729" y="2373252"/>
            <a:ext cx="5992314" cy="442741"/>
          </a:xfrm>
        </p:spPr>
        <p:txBody>
          <a:bodyPr>
            <a:normAutofit fontScale="85000" lnSpcReduction="10000"/>
          </a:bodyPr>
          <a:lstStyle/>
          <a:p>
            <a:pPr algn="ctr"/>
            <a:r>
              <a:rPr lang="en-US" sz="1800" dirty="0">
                <a:solidFill>
                  <a:schemeClr val="bg1"/>
                </a:solidFill>
              </a:rPr>
              <a:t>Survey of Solid Waste Rates and Services as of July 1, 2021</a:t>
            </a:r>
          </a:p>
        </p:txBody>
      </p:sp>
      <p:sp>
        <p:nvSpPr>
          <p:cNvPr id="4" name="Slide Number Placeholder 3"/>
          <p:cNvSpPr>
            <a:spLocks noGrp="1"/>
          </p:cNvSpPr>
          <p:nvPr>
            <p:ph type="sldNum" sz="quarter" idx="12"/>
          </p:nvPr>
        </p:nvSpPr>
        <p:spPr/>
        <p:txBody>
          <a:bodyPr/>
          <a:lstStyle/>
          <a:p>
            <a:pPr defTabSz="342900"/>
            <a:r>
              <a:rPr lang="en-US" dirty="0">
                <a:latin typeface="Gill Sans MT"/>
              </a:rPr>
              <a:t>1</a:t>
            </a:r>
          </a:p>
        </p:txBody>
      </p:sp>
      <p:sp>
        <p:nvSpPr>
          <p:cNvPr id="2" name="Title 1"/>
          <p:cNvSpPr>
            <a:spLocks noGrp="1"/>
          </p:cNvSpPr>
          <p:nvPr>
            <p:ph type="ctrTitle"/>
          </p:nvPr>
        </p:nvSpPr>
        <p:spPr>
          <a:xfrm>
            <a:off x="1194275" y="1803727"/>
            <a:ext cx="6858000" cy="466745"/>
          </a:xfrm>
        </p:spPr>
        <p:txBody>
          <a:bodyPr>
            <a:noAutofit/>
          </a:bodyPr>
          <a:lstStyle/>
          <a:p>
            <a:pPr algn="ctr"/>
            <a:r>
              <a:rPr lang="en-US" sz="2400" b="1" dirty="0"/>
              <a:t>Los Angeles County</a:t>
            </a:r>
          </a:p>
        </p:txBody>
      </p:sp>
      <p:sp>
        <p:nvSpPr>
          <p:cNvPr id="5" name="Subtitle 2">
            <a:extLst>
              <a:ext uri="{FF2B5EF4-FFF2-40B4-BE49-F238E27FC236}">
                <a16:creationId xmlns:a16="http://schemas.microsoft.com/office/drawing/2014/main" id="{2F3FC0BB-3979-44A1-B4E8-3D3BF7A0115D}"/>
              </a:ext>
            </a:extLst>
          </p:cNvPr>
          <p:cNvSpPr txBox="1">
            <a:spLocks/>
          </p:cNvSpPr>
          <p:nvPr/>
        </p:nvSpPr>
        <p:spPr>
          <a:xfrm>
            <a:off x="1507323" y="2439442"/>
            <a:ext cx="2910853" cy="442741"/>
          </a:xfrm>
          <a:prstGeom prst="rect">
            <a:avLst/>
          </a:prstGeom>
        </p:spPr>
        <p:txBody>
          <a:bodyPr vert="horz" lIns="68580" tIns="34290" rIns="68580" bIns="34290" rtlCol="0" anchor="t">
            <a:normAutofit/>
          </a:bodyPr>
          <a:lstStyle>
            <a:lvl1pPr marL="0" indent="0" algn="l" defTabSz="457200" rtl="0" eaLnBrk="1" latinLnBrk="0" hangingPunct="1">
              <a:spcBef>
                <a:spcPct val="20000"/>
              </a:spcBef>
              <a:spcAft>
                <a:spcPts val="600"/>
              </a:spcAft>
              <a:buClr>
                <a:schemeClr val="accent2"/>
              </a:buClr>
              <a:buSzPct val="92000"/>
              <a:buFont typeface="Wingdings 2" charset="2"/>
              <a:buNone/>
              <a:defRPr sz="1600" kern="1200" cap="all">
                <a:solidFill>
                  <a:srgbClr val="98AF71"/>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defTabSz="342900">
              <a:spcAft>
                <a:spcPts val="450"/>
              </a:spcAft>
              <a:buClr>
                <a:srgbClr val="98AF71"/>
              </a:buClr>
            </a:pPr>
            <a:endParaRPr lang="en-US" sz="1200" dirty="0">
              <a:latin typeface="Gill Sans MT"/>
            </a:endParaRPr>
          </a:p>
        </p:txBody>
      </p:sp>
      <p:sp>
        <p:nvSpPr>
          <p:cNvPr id="6" name="Subtitle 2">
            <a:extLst>
              <a:ext uri="{FF2B5EF4-FFF2-40B4-BE49-F238E27FC236}">
                <a16:creationId xmlns:a16="http://schemas.microsoft.com/office/drawing/2014/main" id="{744CD021-1C33-495E-8C1E-0DA134A46252}"/>
              </a:ext>
            </a:extLst>
          </p:cNvPr>
          <p:cNvSpPr txBox="1">
            <a:spLocks/>
          </p:cNvSpPr>
          <p:nvPr/>
        </p:nvSpPr>
        <p:spPr>
          <a:xfrm>
            <a:off x="1656179" y="2868594"/>
            <a:ext cx="5992314" cy="546262"/>
          </a:xfrm>
          <a:prstGeom prst="rect">
            <a:avLst/>
          </a:prstGeom>
        </p:spPr>
        <p:txBody>
          <a:bodyPr vert="horz" lIns="68580" tIns="34290" rIns="68580" bIns="34290" rtlCol="0" anchor="t">
            <a:normAutofit fontScale="92500"/>
          </a:bodyPr>
          <a:lstStyle>
            <a:lvl1pPr marL="0" indent="0" algn="l" defTabSz="457200" rtl="0" eaLnBrk="1" latinLnBrk="0" hangingPunct="1">
              <a:spcBef>
                <a:spcPct val="20000"/>
              </a:spcBef>
              <a:spcAft>
                <a:spcPts val="600"/>
              </a:spcAft>
              <a:buClr>
                <a:schemeClr val="accent2"/>
              </a:buClr>
              <a:buSzPct val="92000"/>
              <a:buFont typeface="Wingdings 2" charset="2"/>
              <a:buNone/>
              <a:defRPr sz="1600" kern="1200" cap="all">
                <a:solidFill>
                  <a:srgbClr val="98AF71"/>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defTabSz="342900">
              <a:spcAft>
                <a:spcPts val="450"/>
              </a:spcAft>
              <a:buClr>
                <a:srgbClr val="98AF71"/>
              </a:buClr>
            </a:pPr>
            <a:r>
              <a:rPr lang="en-US" sz="1200" b="1" cap="none" dirty="0">
                <a:latin typeface="Gill Sans MT"/>
              </a:rPr>
              <a:t>Presented to Sustainable Waste and Recycling Management Subcommittee (SWARM)</a:t>
            </a:r>
          </a:p>
          <a:p>
            <a:pPr defTabSz="342900">
              <a:spcAft>
                <a:spcPts val="450"/>
              </a:spcAft>
              <a:buClr>
                <a:srgbClr val="98AF71"/>
              </a:buClr>
            </a:pPr>
            <a:r>
              <a:rPr lang="en-US" sz="1200" b="1" cap="none" dirty="0">
                <a:latin typeface="Gill Sans MT"/>
              </a:rPr>
              <a:t>February 22, 2022</a:t>
            </a:r>
          </a:p>
        </p:txBody>
      </p:sp>
      <p:pic>
        <p:nvPicPr>
          <p:cNvPr id="10" name="Content Placeholder 6" descr="A picture containing outdoor, mountain, sky, grass&#10;&#10;Description automatically generated">
            <a:extLst>
              <a:ext uri="{FF2B5EF4-FFF2-40B4-BE49-F238E27FC236}">
                <a16:creationId xmlns:a16="http://schemas.microsoft.com/office/drawing/2014/main" id="{52374760-96FE-4CE5-B17E-25953B350F05}"/>
              </a:ext>
            </a:extLst>
          </p:cNvPr>
          <p:cNvPicPr>
            <a:picLocks noChangeAspect="1"/>
          </p:cNvPicPr>
          <p:nvPr/>
        </p:nvPicPr>
        <p:blipFill>
          <a:blip r:embed="rId3"/>
          <a:stretch>
            <a:fillRect/>
          </a:stretch>
        </p:blipFill>
        <p:spPr>
          <a:xfrm>
            <a:off x="1425620" y="83055"/>
            <a:ext cx="2074331" cy="1384616"/>
          </a:xfrm>
          <a:prstGeom prst="rect">
            <a:avLst/>
          </a:prstGeom>
          <a:ln>
            <a:noFill/>
          </a:ln>
          <a:effectLst>
            <a:outerShdw blurRad="190500" algn="tl" rotWithShape="0">
              <a:srgbClr val="000000">
                <a:alpha val="70000"/>
              </a:srgbClr>
            </a:outerShdw>
          </a:effectLst>
        </p:spPr>
      </p:pic>
      <p:pic>
        <p:nvPicPr>
          <p:cNvPr id="13" name="Picture 12" descr="A picture containing scene, pier, sky, water&#10;&#10;Description automatically generated">
            <a:extLst>
              <a:ext uri="{FF2B5EF4-FFF2-40B4-BE49-F238E27FC236}">
                <a16:creationId xmlns:a16="http://schemas.microsoft.com/office/drawing/2014/main" id="{B066EFE2-B98B-4B29-9C9F-EB1CB2B39356}"/>
              </a:ext>
            </a:extLst>
          </p:cNvPr>
          <p:cNvPicPr>
            <a:picLocks noChangeAspect="1"/>
          </p:cNvPicPr>
          <p:nvPr/>
        </p:nvPicPr>
        <p:blipFill>
          <a:blip r:embed="rId4"/>
          <a:stretch>
            <a:fillRect/>
          </a:stretch>
        </p:blipFill>
        <p:spPr>
          <a:xfrm>
            <a:off x="3569720" y="71100"/>
            <a:ext cx="2074331" cy="1396571"/>
          </a:xfrm>
          <a:prstGeom prst="rect">
            <a:avLst/>
          </a:prstGeom>
          <a:ln>
            <a:noFill/>
          </a:ln>
          <a:effectLst>
            <a:outerShdw blurRad="190500" algn="tl" rotWithShape="0">
              <a:srgbClr val="000000">
                <a:alpha val="70000"/>
              </a:srgbClr>
            </a:outerShdw>
          </a:effectLst>
        </p:spPr>
      </p:pic>
      <p:pic>
        <p:nvPicPr>
          <p:cNvPr id="12" name="Picture 11" descr="A view of a city from a high rise building&#10;&#10;Description automatically generated with low confidence">
            <a:extLst>
              <a:ext uri="{FF2B5EF4-FFF2-40B4-BE49-F238E27FC236}">
                <a16:creationId xmlns:a16="http://schemas.microsoft.com/office/drawing/2014/main" id="{0259ABF0-D41D-4A54-B8F0-7FCF4AB13C11}"/>
              </a:ext>
            </a:extLst>
          </p:cNvPr>
          <p:cNvPicPr>
            <a:picLocks noChangeAspect="1"/>
          </p:cNvPicPr>
          <p:nvPr/>
        </p:nvPicPr>
        <p:blipFill>
          <a:blip r:embed="rId5"/>
          <a:stretch>
            <a:fillRect/>
          </a:stretch>
        </p:blipFill>
        <p:spPr>
          <a:xfrm>
            <a:off x="5725147" y="81412"/>
            <a:ext cx="2078222" cy="1387213"/>
          </a:xfrm>
          <a:prstGeom prst="rect">
            <a:avLst/>
          </a:prstGeom>
          <a:ln>
            <a:noFill/>
          </a:ln>
          <a:effectLst>
            <a:outerShdw blurRad="190500" algn="tl" rotWithShape="0">
              <a:srgbClr val="000000">
                <a:alpha val="70000"/>
              </a:srgbClr>
            </a:outerShdw>
          </a:effectLst>
        </p:spPr>
      </p:pic>
      <p:sp>
        <p:nvSpPr>
          <p:cNvPr id="11" name="Subtitle 2">
            <a:extLst>
              <a:ext uri="{FF2B5EF4-FFF2-40B4-BE49-F238E27FC236}">
                <a16:creationId xmlns:a16="http://schemas.microsoft.com/office/drawing/2014/main" id="{2A13B952-8E7C-4BC2-BAFF-C9DB76A2EB3C}"/>
              </a:ext>
            </a:extLst>
          </p:cNvPr>
          <p:cNvSpPr txBox="1">
            <a:spLocks/>
          </p:cNvSpPr>
          <p:nvPr/>
        </p:nvSpPr>
        <p:spPr>
          <a:xfrm>
            <a:off x="3215485" y="3488184"/>
            <a:ext cx="1356515" cy="637328"/>
          </a:xfrm>
          <a:prstGeom prst="rect">
            <a:avLst/>
          </a:prstGeom>
        </p:spPr>
        <p:txBody>
          <a:bodyPr vert="horz" lIns="68580" tIns="34290" rIns="68580" bIns="34290" rtlCol="0" anchor="t">
            <a:noAutofit/>
          </a:bodyPr>
          <a:lstStyle>
            <a:lvl1pPr marL="0" indent="0" algn="l" defTabSz="457200" rtl="0" eaLnBrk="1" latinLnBrk="0" hangingPunct="1">
              <a:spcBef>
                <a:spcPct val="20000"/>
              </a:spcBef>
              <a:spcAft>
                <a:spcPts val="600"/>
              </a:spcAft>
              <a:buClr>
                <a:schemeClr val="accent2"/>
              </a:buClr>
              <a:buSzPct val="92000"/>
              <a:buFont typeface="Wingdings 2" charset="2"/>
              <a:buNone/>
              <a:defRPr sz="1600" kern="1200" cap="all">
                <a:solidFill>
                  <a:srgbClr val="98AF71"/>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defTabSz="342900">
              <a:lnSpc>
                <a:spcPct val="120000"/>
              </a:lnSpc>
              <a:spcBef>
                <a:spcPts val="0"/>
              </a:spcBef>
              <a:spcAft>
                <a:spcPts val="0"/>
              </a:spcAft>
              <a:buClr>
                <a:srgbClr val="98AF71"/>
              </a:buClr>
            </a:pPr>
            <a:r>
              <a:rPr lang="en-US" sz="1050" cap="none" dirty="0">
                <a:latin typeface="Gill Sans MT"/>
              </a:rPr>
              <a:t>Laith Ezzet</a:t>
            </a:r>
          </a:p>
          <a:p>
            <a:pPr defTabSz="342900">
              <a:lnSpc>
                <a:spcPct val="120000"/>
              </a:lnSpc>
              <a:spcBef>
                <a:spcPts val="0"/>
              </a:spcBef>
              <a:spcAft>
                <a:spcPts val="0"/>
              </a:spcAft>
              <a:buClr>
                <a:srgbClr val="98AF71"/>
              </a:buClr>
            </a:pPr>
            <a:r>
              <a:rPr lang="en-US" sz="1050" cap="none" dirty="0">
                <a:latin typeface="Gill Sans MT"/>
              </a:rPr>
              <a:t>Senior Vice President</a:t>
            </a:r>
          </a:p>
          <a:p>
            <a:pPr defTabSz="342900">
              <a:lnSpc>
                <a:spcPct val="120000"/>
              </a:lnSpc>
              <a:spcBef>
                <a:spcPts val="0"/>
              </a:spcBef>
              <a:spcAft>
                <a:spcPts val="0"/>
              </a:spcAft>
              <a:buClr>
                <a:srgbClr val="98AF71"/>
              </a:buClr>
            </a:pPr>
            <a:r>
              <a:rPr lang="en-US" sz="1050" cap="none" dirty="0">
                <a:latin typeface="Gill Sans MT"/>
              </a:rPr>
              <a:t>(949) 251-8902</a:t>
            </a:r>
          </a:p>
          <a:p>
            <a:pPr defTabSz="342900">
              <a:lnSpc>
                <a:spcPct val="120000"/>
              </a:lnSpc>
              <a:spcBef>
                <a:spcPts val="0"/>
              </a:spcBef>
              <a:spcAft>
                <a:spcPts val="0"/>
              </a:spcAft>
              <a:buClr>
                <a:srgbClr val="98AF71"/>
              </a:buClr>
            </a:pPr>
            <a:endParaRPr lang="en-US" sz="1050" cap="none" dirty="0">
              <a:latin typeface="Gill Sans MT"/>
            </a:endParaRPr>
          </a:p>
        </p:txBody>
      </p:sp>
      <p:sp>
        <p:nvSpPr>
          <p:cNvPr id="14" name="Subtitle 2">
            <a:extLst>
              <a:ext uri="{FF2B5EF4-FFF2-40B4-BE49-F238E27FC236}">
                <a16:creationId xmlns:a16="http://schemas.microsoft.com/office/drawing/2014/main" id="{60B067F5-2FCF-4C0E-B959-A9549CB8E5BA}"/>
              </a:ext>
            </a:extLst>
          </p:cNvPr>
          <p:cNvSpPr txBox="1">
            <a:spLocks/>
          </p:cNvSpPr>
          <p:nvPr/>
        </p:nvSpPr>
        <p:spPr>
          <a:xfrm>
            <a:off x="4942875" y="3488183"/>
            <a:ext cx="1182506" cy="637328"/>
          </a:xfrm>
          <a:prstGeom prst="rect">
            <a:avLst/>
          </a:prstGeom>
        </p:spPr>
        <p:txBody>
          <a:bodyPr vert="horz" lIns="68580" tIns="34290" rIns="68580" bIns="34290" rtlCol="0" anchor="t">
            <a:noAutofit/>
          </a:bodyPr>
          <a:lstStyle>
            <a:lvl1pPr marL="0" indent="0" algn="l" defTabSz="457200" rtl="0" eaLnBrk="1" latinLnBrk="0" hangingPunct="1">
              <a:spcBef>
                <a:spcPct val="20000"/>
              </a:spcBef>
              <a:spcAft>
                <a:spcPts val="600"/>
              </a:spcAft>
              <a:buClr>
                <a:schemeClr val="accent2"/>
              </a:buClr>
              <a:buSzPct val="92000"/>
              <a:buFont typeface="Wingdings 2" charset="2"/>
              <a:buNone/>
              <a:defRPr sz="1600" kern="1200" cap="all">
                <a:solidFill>
                  <a:srgbClr val="98AF71"/>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defTabSz="342900">
              <a:lnSpc>
                <a:spcPct val="120000"/>
              </a:lnSpc>
              <a:spcBef>
                <a:spcPts val="0"/>
              </a:spcBef>
              <a:spcAft>
                <a:spcPts val="0"/>
              </a:spcAft>
              <a:buClr>
                <a:srgbClr val="98AF71"/>
              </a:buClr>
            </a:pPr>
            <a:r>
              <a:rPr lang="en-US" sz="1050" cap="none" dirty="0">
                <a:latin typeface="Gill Sans MT"/>
              </a:rPr>
              <a:t>Sam Irwin</a:t>
            </a:r>
          </a:p>
          <a:p>
            <a:pPr defTabSz="342900">
              <a:lnSpc>
                <a:spcPct val="120000"/>
              </a:lnSpc>
              <a:spcBef>
                <a:spcPts val="0"/>
              </a:spcBef>
              <a:spcAft>
                <a:spcPts val="0"/>
              </a:spcAft>
              <a:buClr>
                <a:srgbClr val="98AF71"/>
              </a:buClr>
            </a:pPr>
            <a:r>
              <a:rPr lang="en-US" sz="1050" cap="none" dirty="0">
                <a:latin typeface="Gill Sans MT"/>
              </a:rPr>
              <a:t>Associate Analyst</a:t>
            </a:r>
          </a:p>
          <a:p>
            <a:pPr defTabSz="342900">
              <a:lnSpc>
                <a:spcPct val="120000"/>
              </a:lnSpc>
              <a:spcBef>
                <a:spcPts val="0"/>
              </a:spcBef>
              <a:spcAft>
                <a:spcPts val="0"/>
              </a:spcAft>
              <a:buClr>
                <a:srgbClr val="98AF71"/>
              </a:buClr>
            </a:pPr>
            <a:r>
              <a:rPr lang="en-US" sz="1050" cap="none" dirty="0">
                <a:latin typeface="Gill Sans MT"/>
              </a:rPr>
              <a:t>(949) 418-9273</a:t>
            </a:r>
          </a:p>
          <a:p>
            <a:pPr defTabSz="342900">
              <a:lnSpc>
                <a:spcPct val="120000"/>
              </a:lnSpc>
              <a:spcBef>
                <a:spcPts val="0"/>
              </a:spcBef>
              <a:spcAft>
                <a:spcPts val="0"/>
              </a:spcAft>
              <a:buClr>
                <a:srgbClr val="98AF71"/>
              </a:buClr>
            </a:pPr>
            <a:endParaRPr lang="en-US" sz="1050" cap="none" dirty="0">
              <a:latin typeface="Gill Sans MT"/>
            </a:endParaRPr>
          </a:p>
        </p:txBody>
      </p:sp>
      <p:sp>
        <p:nvSpPr>
          <p:cNvPr id="15" name="Subtitle 2">
            <a:extLst>
              <a:ext uri="{FF2B5EF4-FFF2-40B4-BE49-F238E27FC236}">
                <a16:creationId xmlns:a16="http://schemas.microsoft.com/office/drawing/2014/main" id="{23108218-F642-487B-AB2F-8D79EB480302}"/>
              </a:ext>
            </a:extLst>
          </p:cNvPr>
          <p:cNvSpPr txBox="1">
            <a:spLocks/>
          </p:cNvSpPr>
          <p:nvPr/>
        </p:nvSpPr>
        <p:spPr>
          <a:xfrm>
            <a:off x="1656180" y="4232003"/>
            <a:ext cx="3195997" cy="546262"/>
          </a:xfrm>
          <a:prstGeom prst="rect">
            <a:avLst/>
          </a:prstGeom>
        </p:spPr>
        <p:txBody>
          <a:bodyPr vert="horz" lIns="68580" tIns="34290" rIns="68580" bIns="34290" rtlCol="0" anchor="t">
            <a:noAutofit/>
          </a:bodyPr>
          <a:lstStyle>
            <a:lvl1pPr marL="0" indent="0" algn="l" defTabSz="457200" rtl="0" eaLnBrk="1" latinLnBrk="0" hangingPunct="1">
              <a:spcBef>
                <a:spcPct val="20000"/>
              </a:spcBef>
              <a:spcAft>
                <a:spcPts val="600"/>
              </a:spcAft>
              <a:buClr>
                <a:schemeClr val="accent2"/>
              </a:buClr>
              <a:buSzPct val="92000"/>
              <a:buFont typeface="Wingdings 2" charset="2"/>
              <a:buNone/>
              <a:defRPr sz="1600" kern="1200" cap="all">
                <a:solidFill>
                  <a:srgbClr val="98AF71"/>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defTabSz="342900">
              <a:spcBef>
                <a:spcPts val="0"/>
              </a:spcBef>
              <a:spcAft>
                <a:spcPts val="0"/>
              </a:spcAft>
              <a:buClr>
                <a:srgbClr val="98AF71"/>
              </a:buClr>
            </a:pPr>
            <a:r>
              <a:rPr lang="en-US" sz="1050" cap="none" dirty="0">
                <a:latin typeface="Gill Sans MT"/>
              </a:rPr>
              <a:t>HF&amp;H Consultants</a:t>
            </a:r>
          </a:p>
          <a:p>
            <a:pPr defTabSz="342900">
              <a:spcBef>
                <a:spcPts val="0"/>
              </a:spcBef>
              <a:spcAft>
                <a:spcPts val="0"/>
              </a:spcAft>
              <a:buClr>
                <a:srgbClr val="98AF71"/>
              </a:buClr>
            </a:pPr>
            <a:r>
              <a:rPr lang="en-US" sz="1050" cap="none" dirty="0">
                <a:latin typeface="Gill Sans MT"/>
              </a:rPr>
              <a:t>2081 Business Center Drive, Suite 265, Irvine CA 92612</a:t>
            </a:r>
          </a:p>
          <a:p>
            <a:pPr defTabSz="342900">
              <a:spcBef>
                <a:spcPts val="0"/>
              </a:spcBef>
              <a:spcAft>
                <a:spcPts val="0"/>
              </a:spcAft>
              <a:buClr>
                <a:srgbClr val="98AF71"/>
              </a:buClr>
            </a:pPr>
            <a:r>
              <a:rPr lang="en-US" sz="1050" cap="none" dirty="0">
                <a:latin typeface="Gill Sans MT"/>
              </a:rPr>
              <a:t>www.hfh-consultants.com</a:t>
            </a:r>
          </a:p>
        </p:txBody>
      </p:sp>
      <p:pic>
        <p:nvPicPr>
          <p:cNvPr id="16" name="Picture 15" descr="Logo&#10;&#10;Description automatically generated">
            <a:extLst>
              <a:ext uri="{FF2B5EF4-FFF2-40B4-BE49-F238E27FC236}">
                <a16:creationId xmlns:a16="http://schemas.microsoft.com/office/drawing/2014/main" id="{38C4F251-1EFE-413F-846A-46D674444ED9}"/>
              </a:ext>
            </a:extLst>
          </p:cNvPr>
          <p:cNvPicPr>
            <a:picLocks noChangeAspect="1"/>
          </p:cNvPicPr>
          <p:nvPr/>
        </p:nvPicPr>
        <p:blipFill>
          <a:blip r:embed="rId6"/>
          <a:stretch>
            <a:fillRect/>
          </a:stretch>
        </p:blipFill>
        <p:spPr>
          <a:xfrm>
            <a:off x="7063052" y="4179524"/>
            <a:ext cx="539991" cy="548640"/>
          </a:xfrm>
          <a:prstGeom prst="ellipse">
            <a:avLst/>
          </a:prstGeom>
          <a:ln w="1905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Subtitle 2">
            <a:extLst>
              <a:ext uri="{FF2B5EF4-FFF2-40B4-BE49-F238E27FC236}">
                <a16:creationId xmlns:a16="http://schemas.microsoft.com/office/drawing/2014/main" id="{0D57005B-0033-42E1-8867-4AB6899D2D65}"/>
              </a:ext>
            </a:extLst>
          </p:cNvPr>
          <p:cNvSpPr txBox="1">
            <a:spLocks/>
          </p:cNvSpPr>
          <p:nvPr/>
        </p:nvSpPr>
        <p:spPr>
          <a:xfrm>
            <a:off x="1662105" y="3488185"/>
            <a:ext cx="1182506" cy="637328"/>
          </a:xfrm>
          <a:prstGeom prst="rect">
            <a:avLst/>
          </a:prstGeom>
        </p:spPr>
        <p:txBody>
          <a:bodyPr vert="horz" lIns="68580" tIns="34290" rIns="68580" bIns="34290" rtlCol="0" anchor="t">
            <a:noAutofit/>
          </a:bodyPr>
          <a:lstStyle>
            <a:lvl1pPr marL="0" indent="0" algn="l" defTabSz="457200" rtl="0" eaLnBrk="1" latinLnBrk="0" hangingPunct="1">
              <a:spcBef>
                <a:spcPct val="20000"/>
              </a:spcBef>
              <a:spcAft>
                <a:spcPts val="600"/>
              </a:spcAft>
              <a:buClr>
                <a:schemeClr val="accent2"/>
              </a:buClr>
              <a:buSzPct val="92000"/>
              <a:buFont typeface="Wingdings 2" charset="2"/>
              <a:buNone/>
              <a:defRPr sz="1600" kern="1200" cap="all">
                <a:solidFill>
                  <a:srgbClr val="98AF71"/>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defTabSz="342900">
              <a:lnSpc>
                <a:spcPct val="120000"/>
              </a:lnSpc>
              <a:spcBef>
                <a:spcPts val="0"/>
              </a:spcBef>
              <a:spcAft>
                <a:spcPts val="0"/>
              </a:spcAft>
              <a:buClr>
                <a:srgbClr val="98AF71"/>
              </a:buClr>
            </a:pPr>
            <a:r>
              <a:rPr lang="en-US" sz="1050" cap="none" dirty="0">
                <a:latin typeface="Gill Sans MT"/>
              </a:rPr>
              <a:t>April Hamud</a:t>
            </a:r>
          </a:p>
          <a:p>
            <a:pPr defTabSz="342900">
              <a:lnSpc>
                <a:spcPct val="120000"/>
              </a:lnSpc>
              <a:spcBef>
                <a:spcPts val="0"/>
              </a:spcBef>
              <a:spcAft>
                <a:spcPts val="0"/>
              </a:spcAft>
              <a:buClr>
                <a:srgbClr val="98AF71"/>
              </a:buClr>
            </a:pPr>
            <a:r>
              <a:rPr lang="en-US" sz="1050" cap="none" dirty="0">
                <a:latin typeface="Gill Sans MT"/>
              </a:rPr>
              <a:t>Project Manager</a:t>
            </a:r>
          </a:p>
          <a:p>
            <a:pPr defTabSz="342900">
              <a:lnSpc>
                <a:spcPct val="120000"/>
              </a:lnSpc>
              <a:spcBef>
                <a:spcPts val="0"/>
              </a:spcBef>
              <a:spcAft>
                <a:spcPts val="0"/>
              </a:spcAft>
              <a:buClr>
                <a:srgbClr val="98AF71"/>
              </a:buClr>
            </a:pPr>
            <a:r>
              <a:rPr lang="en-US" sz="1050" cap="none" dirty="0">
                <a:latin typeface="Gill Sans MT"/>
              </a:rPr>
              <a:t>(949) 251-8586</a:t>
            </a:r>
          </a:p>
          <a:p>
            <a:pPr defTabSz="342900">
              <a:lnSpc>
                <a:spcPct val="120000"/>
              </a:lnSpc>
              <a:spcBef>
                <a:spcPts val="0"/>
              </a:spcBef>
              <a:spcAft>
                <a:spcPts val="0"/>
              </a:spcAft>
              <a:buClr>
                <a:srgbClr val="98AF71"/>
              </a:buClr>
            </a:pPr>
            <a:endParaRPr lang="en-US" sz="1050" cap="none" dirty="0">
              <a:latin typeface="Gill Sans MT"/>
            </a:endParaRPr>
          </a:p>
        </p:txBody>
      </p:sp>
    </p:spTree>
    <p:extLst>
      <p:ext uri="{BB962C8B-B14F-4D97-AF65-F5344CB8AC3E}">
        <p14:creationId xmlns:p14="http://schemas.microsoft.com/office/powerpoint/2010/main" val="3548792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39F7C-F638-45DA-96DC-02ACD77CDBEA}"/>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50BC0AE-6539-425E-88C8-58647858241B}"/>
              </a:ext>
            </a:extLst>
          </p:cNvPr>
          <p:cNvSpPr>
            <a:spLocks noGrp="1"/>
          </p:cNvSpPr>
          <p:nvPr>
            <p:ph idx="1"/>
          </p:nvPr>
        </p:nvSpPr>
        <p:spPr>
          <a:xfrm>
            <a:off x="1578894" y="1268343"/>
            <a:ext cx="5992314" cy="2480253"/>
          </a:xfrm>
        </p:spPr>
        <p:txBody>
          <a:bodyPr>
            <a:normAutofit fontScale="92500" lnSpcReduction="10000"/>
          </a:bodyPr>
          <a:lstStyle/>
          <a:p>
            <a:pPr marL="0" indent="0" algn="just" fontAlgn="base">
              <a:spcBef>
                <a:spcPts val="450"/>
              </a:spcBef>
              <a:buNone/>
            </a:pPr>
            <a:r>
              <a:rPr lang="en-US" sz="1800" dirty="0">
                <a:solidFill>
                  <a:srgbClr val="000000"/>
                </a:solidFill>
                <a:latin typeface="Calibri" panose="020F0502020204030204" pitchFamily="34" charset="0"/>
              </a:rPr>
              <a:t>The Los Angeles County Public Works’ goal is to understand the cost impacts to customers throughout the County as jurisdictions start to incorporate SB 1383 requirements in their waste hauling agreements. </a:t>
            </a:r>
          </a:p>
          <a:p>
            <a:pPr marL="0" indent="0" algn="just" fontAlgn="base">
              <a:spcBef>
                <a:spcPts val="450"/>
              </a:spcBef>
              <a:buNone/>
            </a:pPr>
            <a:endParaRPr lang="en-US" sz="1800" dirty="0">
              <a:solidFill>
                <a:srgbClr val="000000"/>
              </a:solidFill>
              <a:latin typeface="Calibri" panose="020F0502020204030204" pitchFamily="34" charset="0"/>
            </a:endParaRPr>
          </a:p>
          <a:p>
            <a:pPr marL="0" indent="0" algn="just" fontAlgn="base">
              <a:spcBef>
                <a:spcPts val="450"/>
              </a:spcBef>
              <a:buNone/>
            </a:pPr>
            <a:r>
              <a:rPr lang="en-US" sz="1800" dirty="0">
                <a:solidFill>
                  <a:srgbClr val="000000"/>
                </a:solidFill>
                <a:latin typeface="Calibri" panose="020F0502020204030204" pitchFamily="34" charset="0"/>
              </a:rPr>
              <a:t>The objectives of the study were to assess SB 1383 implementation, availability of organics diversion programs, and collection rates as of July 1, 2021 within the 88 cities of Los Angeles County.</a:t>
            </a:r>
          </a:p>
        </p:txBody>
      </p:sp>
      <p:sp>
        <p:nvSpPr>
          <p:cNvPr id="4" name="Slide Number Placeholder 3">
            <a:extLst>
              <a:ext uri="{FF2B5EF4-FFF2-40B4-BE49-F238E27FC236}">
                <a16:creationId xmlns:a16="http://schemas.microsoft.com/office/drawing/2014/main" id="{36EAF45F-63AD-4B32-884C-A67B18F14480}"/>
              </a:ext>
            </a:extLst>
          </p:cNvPr>
          <p:cNvSpPr>
            <a:spLocks noGrp="1"/>
          </p:cNvSpPr>
          <p:nvPr>
            <p:ph type="sldNum" sz="quarter" idx="12"/>
          </p:nvPr>
        </p:nvSpPr>
        <p:spPr/>
        <p:txBody>
          <a:bodyPr/>
          <a:lstStyle/>
          <a:p>
            <a:pPr defTabSz="342900"/>
            <a:r>
              <a:rPr lang="en-US" dirty="0">
                <a:latin typeface="Gill Sans MT"/>
              </a:rPr>
              <a:t>2</a:t>
            </a:r>
          </a:p>
        </p:txBody>
      </p:sp>
      <p:pic>
        <p:nvPicPr>
          <p:cNvPr id="14" name="Picture 13" descr="Logo&#10;&#10;Description automatically generated">
            <a:extLst>
              <a:ext uri="{FF2B5EF4-FFF2-40B4-BE49-F238E27FC236}">
                <a16:creationId xmlns:a16="http://schemas.microsoft.com/office/drawing/2014/main" id="{BE4277B7-D85A-4F4A-B87D-36E8FB8D22D1}"/>
              </a:ext>
            </a:extLst>
          </p:cNvPr>
          <p:cNvPicPr>
            <a:picLocks noChangeAspect="1"/>
          </p:cNvPicPr>
          <p:nvPr/>
        </p:nvPicPr>
        <p:blipFill>
          <a:blip r:embed="rId2"/>
          <a:stretch>
            <a:fillRect/>
          </a:stretch>
        </p:blipFill>
        <p:spPr>
          <a:xfrm>
            <a:off x="1221615" y="4564414"/>
            <a:ext cx="487694" cy="487694"/>
          </a:xfrm>
          <a:prstGeom prst="rect">
            <a:avLst/>
          </a:prstGeom>
        </p:spPr>
      </p:pic>
    </p:spTree>
    <p:extLst>
      <p:ext uri="{BB962C8B-B14F-4D97-AF65-F5344CB8AC3E}">
        <p14:creationId xmlns:p14="http://schemas.microsoft.com/office/powerpoint/2010/main" val="1769394914"/>
      </p:ext>
    </p:extLst>
  </p:cSld>
  <p:clrMapOvr>
    <a:masterClrMapping/>
  </p:clrMapOvr>
  <p:transition spd="slow">
    <p:push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39F7C-F638-45DA-96DC-02ACD77CDBEA}"/>
              </a:ext>
            </a:extLst>
          </p:cNvPr>
          <p:cNvSpPr>
            <a:spLocks noGrp="1"/>
          </p:cNvSpPr>
          <p:nvPr>
            <p:ph type="title"/>
          </p:nvPr>
        </p:nvSpPr>
        <p:spPr/>
        <p:txBody>
          <a:bodyPr/>
          <a:lstStyle/>
          <a:p>
            <a:r>
              <a:rPr lang="en-US" dirty="0"/>
              <a:t>Methodology</a:t>
            </a:r>
          </a:p>
        </p:txBody>
      </p:sp>
      <p:sp>
        <p:nvSpPr>
          <p:cNvPr id="3" name="Content Placeholder 2">
            <a:extLst>
              <a:ext uri="{FF2B5EF4-FFF2-40B4-BE49-F238E27FC236}">
                <a16:creationId xmlns:a16="http://schemas.microsoft.com/office/drawing/2014/main" id="{250BC0AE-6539-425E-88C8-58647858241B}"/>
              </a:ext>
            </a:extLst>
          </p:cNvPr>
          <p:cNvSpPr>
            <a:spLocks noGrp="1"/>
          </p:cNvSpPr>
          <p:nvPr>
            <p:ph idx="1"/>
          </p:nvPr>
        </p:nvSpPr>
        <p:spPr>
          <a:xfrm>
            <a:off x="1809630" y="1218112"/>
            <a:ext cx="5992314" cy="3349841"/>
          </a:xfrm>
        </p:spPr>
        <p:txBody>
          <a:bodyPr>
            <a:normAutofit/>
          </a:bodyPr>
          <a:lstStyle/>
          <a:p>
            <a:pPr marL="0" indent="0" algn="just" fontAlgn="base">
              <a:spcBef>
                <a:spcPts val="450"/>
              </a:spcBef>
              <a:buNone/>
            </a:pPr>
            <a:r>
              <a:rPr lang="en-US" dirty="0">
                <a:solidFill>
                  <a:srgbClr val="000000"/>
                </a:solidFill>
                <a:latin typeface="Calibri" panose="020F0502020204030204" pitchFamily="34" charset="0"/>
              </a:rPr>
              <a:t>Initially contacted all</a:t>
            </a:r>
            <a:r>
              <a:rPr lang="en-US" b="0" i="0" dirty="0">
                <a:solidFill>
                  <a:srgbClr val="000000"/>
                </a:solidFill>
                <a:effectLst/>
                <a:latin typeface="Calibri" panose="020F0502020204030204" pitchFamily="34" charset="0"/>
              </a:rPr>
              <a:t> 88 cities </a:t>
            </a:r>
            <a:r>
              <a:rPr lang="en-US" dirty="0">
                <a:solidFill>
                  <a:srgbClr val="000000"/>
                </a:solidFill>
                <a:latin typeface="Calibri" panose="020F0502020204030204" pitchFamily="34" charset="0"/>
              </a:rPr>
              <a:t>within Los Angeles County through emails and telephone calls.</a:t>
            </a:r>
          </a:p>
          <a:p>
            <a:pPr marL="0" indent="0" algn="just" fontAlgn="base">
              <a:spcBef>
                <a:spcPts val="450"/>
              </a:spcBef>
              <a:buNone/>
            </a:pPr>
            <a:r>
              <a:rPr lang="en-US" b="0" i="0" dirty="0">
                <a:solidFill>
                  <a:srgbClr val="000000"/>
                </a:solidFill>
                <a:effectLst/>
                <a:latin typeface="Calibri" panose="020F0502020204030204" pitchFamily="34" charset="0"/>
              </a:rPr>
              <a:t>Gathered the franchise agreement, amendments, and rate schedules.</a:t>
            </a:r>
          </a:p>
          <a:p>
            <a:pPr marL="0" indent="0" algn="just" fontAlgn="base">
              <a:spcBef>
                <a:spcPts val="450"/>
              </a:spcBef>
              <a:buNone/>
            </a:pPr>
            <a:r>
              <a:rPr lang="en-US" b="0" i="0" dirty="0">
                <a:solidFill>
                  <a:srgbClr val="000000"/>
                </a:solidFill>
                <a:effectLst/>
                <a:latin typeface="Calibri" panose="020F0502020204030204" pitchFamily="34" charset="0"/>
              </a:rPr>
              <a:t>Verified all city completed surveys with the city’s franchise agreement and rate schedule to ensure accuracy. </a:t>
            </a:r>
          </a:p>
          <a:p>
            <a:pPr marL="0" indent="0" algn="just" fontAlgn="base">
              <a:spcBef>
                <a:spcPts val="450"/>
              </a:spcBef>
              <a:buNone/>
            </a:pPr>
            <a:r>
              <a:rPr lang="en-US" b="0" i="0" dirty="0">
                <a:solidFill>
                  <a:srgbClr val="000000"/>
                </a:solidFill>
                <a:effectLst/>
                <a:latin typeface="Calibri" panose="020F0502020204030204" pitchFamily="34" charset="0"/>
              </a:rPr>
              <a:t>Gathered survey data from non-responsive cities using the franchise agreement, amendments, rate schedules </a:t>
            </a:r>
            <a:r>
              <a:rPr lang="en-US" dirty="0">
                <a:solidFill>
                  <a:srgbClr val="000000"/>
                </a:solidFill>
                <a:latin typeface="Calibri" panose="020F0502020204030204" pitchFamily="34" charset="0"/>
              </a:rPr>
              <a:t>obtained through public records requests, and/or City and hauler </a:t>
            </a:r>
            <a:r>
              <a:rPr lang="en-US" b="0" i="0" dirty="0">
                <a:solidFill>
                  <a:srgbClr val="000000"/>
                </a:solidFill>
                <a:effectLst/>
                <a:latin typeface="Calibri" panose="020F0502020204030204" pitchFamily="34" charset="0"/>
              </a:rPr>
              <a:t>websites.</a:t>
            </a:r>
          </a:p>
          <a:p>
            <a:pPr marL="0" indent="0" algn="just" fontAlgn="base">
              <a:spcBef>
                <a:spcPts val="450"/>
              </a:spcBef>
              <a:buNone/>
            </a:pPr>
            <a:r>
              <a:rPr lang="en-US" dirty="0">
                <a:solidFill>
                  <a:srgbClr val="000000"/>
                </a:solidFill>
                <a:latin typeface="Calibri" panose="020F0502020204030204" pitchFamily="34" charset="0"/>
              </a:rPr>
              <a:t>Compiled results and analyzed data</a:t>
            </a:r>
            <a:r>
              <a:rPr lang="en-US" b="0" i="0" dirty="0">
                <a:solidFill>
                  <a:srgbClr val="000000"/>
                </a:solidFill>
                <a:effectLst/>
                <a:latin typeface="Calibri" panose="020F0502020204030204" pitchFamily="34" charset="0"/>
              </a:rPr>
              <a:t>. </a:t>
            </a:r>
          </a:p>
          <a:p>
            <a:pPr marL="0" indent="0">
              <a:buNone/>
            </a:pPr>
            <a:endParaRPr lang="en-US" dirty="0"/>
          </a:p>
        </p:txBody>
      </p:sp>
      <p:sp>
        <p:nvSpPr>
          <p:cNvPr id="4" name="Slide Number Placeholder 3">
            <a:extLst>
              <a:ext uri="{FF2B5EF4-FFF2-40B4-BE49-F238E27FC236}">
                <a16:creationId xmlns:a16="http://schemas.microsoft.com/office/drawing/2014/main" id="{36EAF45F-63AD-4B32-884C-A67B18F14480}"/>
              </a:ext>
            </a:extLst>
          </p:cNvPr>
          <p:cNvSpPr>
            <a:spLocks noGrp="1"/>
          </p:cNvSpPr>
          <p:nvPr>
            <p:ph type="sldNum" sz="quarter" idx="12"/>
          </p:nvPr>
        </p:nvSpPr>
        <p:spPr/>
        <p:txBody>
          <a:bodyPr/>
          <a:lstStyle/>
          <a:p>
            <a:pPr defTabSz="342900"/>
            <a:r>
              <a:rPr lang="en-US" dirty="0">
                <a:latin typeface="Gill Sans MT"/>
              </a:rPr>
              <a:t>3</a:t>
            </a:r>
          </a:p>
        </p:txBody>
      </p:sp>
      <p:pic>
        <p:nvPicPr>
          <p:cNvPr id="10" name="Graphic 9" descr="Statistics outline">
            <a:extLst>
              <a:ext uri="{FF2B5EF4-FFF2-40B4-BE49-F238E27FC236}">
                <a16:creationId xmlns:a16="http://schemas.microsoft.com/office/drawing/2014/main" id="{4D8B2C60-A77C-4DB8-AB61-6C4B3DDF9A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42056" y="3559237"/>
            <a:ext cx="474339" cy="474339"/>
          </a:xfrm>
          <a:prstGeom prst="rect">
            <a:avLst/>
          </a:prstGeom>
        </p:spPr>
      </p:pic>
      <p:pic>
        <p:nvPicPr>
          <p:cNvPr id="12" name="Graphic 11" descr="Research outline">
            <a:extLst>
              <a:ext uri="{FF2B5EF4-FFF2-40B4-BE49-F238E27FC236}">
                <a16:creationId xmlns:a16="http://schemas.microsoft.com/office/drawing/2014/main" id="{AD8549AC-C10C-4D97-9069-0495503902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02305" y="2997585"/>
            <a:ext cx="404155" cy="404155"/>
          </a:xfrm>
          <a:prstGeom prst="rect">
            <a:avLst/>
          </a:prstGeom>
        </p:spPr>
      </p:pic>
      <p:pic>
        <p:nvPicPr>
          <p:cNvPr id="20" name="Graphic 19" descr="Checkmark with solid fill">
            <a:extLst>
              <a:ext uri="{FF2B5EF4-FFF2-40B4-BE49-F238E27FC236}">
                <a16:creationId xmlns:a16="http://schemas.microsoft.com/office/drawing/2014/main" id="{CD4ADA11-9383-4780-8CB4-9C160B1DC0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3773" y="2465526"/>
            <a:ext cx="267202" cy="353917"/>
          </a:xfrm>
          <a:prstGeom prst="rect">
            <a:avLst/>
          </a:prstGeom>
        </p:spPr>
      </p:pic>
      <p:pic>
        <p:nvPicPr>
          <p:cNvPr id="7" name="Graphic 6" descr="City outline">
            <a:extLst>
              <a:ext uri="{FF2B5EF4-FFF2-40B4-BE49-F238E27FC236}">
                <a16:creationId xmlns:a16="http://schemas.microsoft.com/office/drawing/2014/main" id="{D26C3FA2-3F50-4FA3-8A8E-B3CE2653AE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71460" y="1542337"/>
            <a:ext cx="431830" cy="431830"/>
          </a:xfrm>
          <a:prstGeom prst="rect">
            <a:avLst/>
          </a:prstGeom>
        </p:spPr>
      </p:pic>
      <p:pic>
        <p:nvPicPr>
          <p:cNvPr id="13" name="Graphic 12" descr="Address Book outline">
            <a:extLst>
              <a:ext uri="{FF2B5EF4-FFF2-40B4-BE49-F238E27FC236}">
                <a16:creationId xmlns:a16="http://schemas.microsoft.com/office/drawing/2014/main" id="{F96F2BD6-89ED-4F28-A3F7-50C565CBFE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00645" y="1987496"/>
            <a:ext cx="409067" cy="409067"/>
          </a:xfrm>
          <a:prstGeom prst="rect">
            <a:avLst/>
          </a:prstGeom>
        </p:spPr>
      </p:pic>
      <p:pic>
        <p:nvPicPr>
          <p:cNvPr id="14" name="Picture 13" descr="Logo&#10;&#10;Description automatically generated">
            <a:extLst>
              <a:ext uri="{FF2B5EF4-FFF2-40B4-BE49-F238E27FC236}">
                <a16:creationId xmlns:a16="http://schemas.microsoft.com/office/drawing/2014/main" id="{BE4277B7-D85A-4F4A-B87D-36E8FB8D22D1}"/>
              </a:ext>
            </a:extLst>
          </p:cNvPr>
          <p:cNvPicPr>
            <a:picLocks noChangeAspect="1"/>
          </p:cNvPicPr>
          <p:nvPr/>
        </p:nvPicPr>
        <p:blipFill>
          <a:blip r:embed="rId12"/>
          <a:stretch>
            <a:fillRect/>
          </a:stretch>
        </p:blipFill>
        <p:spPr>
          <a:xfrm>
            <a:off x="1221615" y="4564414"/>
            <a:ext cx="487694" cy="487694"/>
          </a:xfrm>
          <a:prstGeom prst="rect">
            <a:avLst/>
          </a:prstGeom>
        </p:spPr>
      </p:pic>
    </p:spTree>
    <p:extLst>
      <p:ext uri="{BB962C8B-B14F-4D97-AF65-F5344CB8AC3E}">
        <p14:creationId xmlns:p14="http://schemas.microsoft.com/office/powerpoint/2010/main" val="3114291810"/>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39F7C-F638-45DA-96DC-02ACD77CDBEA}"/>
              </a:ext>
            </a:extLst>
          </p:cNvPr>
          <p:cNvSpPr>
            <a:spLocks noGrp="1"/>
          </p:cNvSpPr>
          <p:nvPr>
            <p:ph type="title"/>
          </p:nvPr>
        </p:nvSpPr>
        <p:spPr/>
        <p:txBody>
          <a:bodyPr/>
          <a:lstStyle/>
          <a:p>
            <a:r>
              <a:rPr lang="en-US" dirty="0"/>
              <a:t>Rate differences</a:t>
            </a:r>
          </a:p>
        </p:txBody>
      </p:sp>
      <p:sp>
        <p:nvSpPr>
          <p:cNvPr id="3" name="Content Placeholder 2">
            <a:extLst>
              <a:ext uri="{FF2B5EF4-FFF2-40B4-BE49-F238E27FC236}">
                <a16:creationId xmlns:a16="http://schemas.microsoft.com/office/drawing/2014/main" id="{250BC0AE-6539-425E-88C8-58647858241B}"/>
              </a:ext>
            </a:extLst>
          </p:cNvPr>
          <p:cNvSpPr>
            <a:spLocks noGrp="1"/>
          </p:cNvSpPr>
          <p:nvPr>
            <p:ph idx="1"/>
          </p:nvPr>
        </p:nvSpPr>
        <p:spPr>
          <a:xfrm>
            <a:off x="1828858" y="1702267"/>
            <a:ext cx="5992314" cy="3349841"/>
          </a:xfrm>
        </p:spPr>
        <p:txBody>
          <a:bodyPr>
            <a:normAutofit fontScale="92500" lnSpcReduction="10000"/>
          </a:bodyPr>
          <a:lstStyle/>
          <a:p>
            <a:pPr marL="0" indent="0" algn="just" fontAlgn="base">
              <a:spcBef>
                <a:spcPts val="450"/>
              </a:spcBef>
              <a:buNone/>
            </a:pPr>
            <a:r>
              <a:rPr lang="en-US" dirty="0">
                <a:solidFill>
                  <a:srgbClr val="000000"/>
                </a:solidFill>
                <a:latin typeface="Calibri" panose="020F0502020204030204" pitchFamily="34" charset="0"/>
              </a:rPr>
              <a:t>Differences in rates may be due to the following:</a:t>
            </a:r>
          </a:p>
          <a:p>
            <a:pPr algn="just" fontAlgn="base">
              <a:spcBef>
                <a:spcPts val="450"/>
              </a:spcBef>
            </a:pPr>
            <a:r>
              <a:rPr lang="en-US" dirty="0">
                <a:solidFill>
                  <a:srgbClr val="000000"/>
                </a:solidFill>
                <a:latin typeface="Calibri" panose="020F0502020204030204" pitchFamily="34" charset="0"/>
              </a:rPr>
              <a:t>Route density</a:t>
            </a:r>
          </a:p>
          <a:p>
            <a:pPr algn="just" fontAlgn="base">
              <a:spcBef>
                <a:spcPts val="450"/>
              </a:spcBef>
            </a:pPr>
            <a:r>
              <a:rPr lang="en-US" dirty="0">
                <a:solidFill>
                  <a:srgbClr val="000000"/>
                </a:solidFill>
                <a:latin typeface="Calibri" panose="020F0502020204030204" pitchFamily="34" charset="0"/>
              </a:rPr>
              <a:t>Access to solid waste facilities</a:t>
            </a:r>
          </a:p>
          <a:p>
            <a:pPr algn="just" fontAlgn="base">
              <a:spcBef>
                <a:spcPts val="450"/>
              </a:spcBef>
            </a:pPr>
            <a:r>
              <a:rPr lang="en-US" dirty="0">
                <a:solidFill>
                  <a:srgbClr val="000000"/>
                </a:solidFill>
                <a:latin typeface="Calibri" panose="020F0502020204030204" pitchFamily="34" charset="0"/>
              </a:rPr>
              <a:t>Solid waste quantities</a:t>
            </a:r>
          </a:p>
          <a:p>
            <a:pPr algn="just" fontAlgn="base">
              <a:spcBef>
                <a:spcPts val="450"/>
              </a:spcBef>
            </a:pPr>
            <a:r>
              <a:rPr lang="en-US" dirty="0">
                <a:solidFill>
                  <a:srgbClr val="000000"/>
                </a:solidFill>
                <a:latin typeface="Calibri" panose="020F0502020204030204" pitchFamily="34" charset="0"/>
              </a:rPr>
              <a:t>Rate structures</a:t>
            </a:r>
          </a:p>
          <a:p>
            <a:pPr algn="just" fontAlgn="base">
              <a:spcBef>
                <a:spcPts val="450"/>
              </a:spcBef>
            </a:pPr>
            <a:r>
              <a:rPr lang="en-US" dirty="0">
                <a:solidFill>
                  <a:srgbClr val="000000"/>
                </a:solidFill>
                <a:latin typeface="Calibri" panose="020F0502020204030204" pitchFamily="34" charset="0"/>
              </a:rPr>
              <a:t>Fees retained by cities</a:t>
            </a:r>
          </a:p>
          <a:p>
            <a:pPr algn="just" fontAlgn="base">
              <a:spcBef>
                <a:spcPts val="450"/>
              </a:spcBef>
            </a:pPr>
            <a:r>
              <a:rPr lang="en-US" dirty="0">
                <a:solidFill>
                  <a:srgbClr val="000000"/>
                </a:solidFill>
                <a:latin typeface="Calibri" panose="020F0502020204030204" pitchFamily="34" charset="0"/>
              </a:rPr>
              <a:t>Timing of compliance with SB 1383 requirements</a:t>
            </a:r>
          </a:p>
          <a:p>
            <a:pPr algn="just" fontAlgn="base">
              <a:spcBef>
                <a:spcPts val="450"/>
              </a:spcBef>
            </a:pPr>
            <a:r>
              <a:rPr lang="en-US" dirty="0">
                <a:solidFill>
                  <a:srgbClr val="000000"/>
                </a:solidFill>
                <a:latin typeface="Calibri" panose="020F0502020204030204" pitchFamily="34" charset="0"/>
              </a:rPr>
              <a:t>Special services (bulky items, street sweeping, city-wide clean up days)</a:t>
            </a:r>
          </a:p>
          <a:p>
            <a:pPr algn="just" fontAlgn="base">
              <a:spcBef>
                <a:spcPts val="450"/>
              </a:spcBef>
            </a:pPr>
            <a:r>
              <a:rPr lang="en-US" dirty="0">
                <a:solidFill>
                  <a:srgbClr val="000000"/>
                </a:solidFill>
                <a:latin typeface="Calibri" panose="020F0502020204030204" pitchFamily="34" charset="0"/>
              </a:rPr>
              <a:t>Cost allocation decisions</a:t>
            </a:r>
          </a:p>
          <a:p>
            <a:pPr algn="just" fontAlgn="base">
              <a:spcBef>
                <a:spcPts val="450"/>
              </a:spcBef>
            </a:pPr>
            <a:r>
              <a:rPr lang="en-US" dirty="0">
                <a:solidFill>
                  <a:srgbClr val="000000"/>
                </a:solidFill>
                <a:latin typeface="Calibri" panose="020F0502020204030204" pitchFamily="34" charset="0"/>
              </a:rPr>
              <a:t>Phase-in strategies</a:t>
            </a:r>
          </a:p>
          <a:p>
            <a:pPr algn="just" fontAlgn="base">
              <a:spcBef>
                <a:spcPts val="450"/>
              </a:spcBef>
            </a:pPr>
            <a:r>
              <a:rPr lang="en-US" dirty="0">
                <a:solidFill>
                  <a:srgbClr val="000000"/>
                </a:solidFill>
                <a:latin typeface="Calibri" panose="020F0502020204030204" pitchFamily="34" charset="0"/>
              </a:rPr>
              <a:t>Contracting approach</a:t>
            </a:r>
          </a:p>
          <a:p>
            <a:pPr algn="just" fontAlgn="base">
              <a:spcBef>
                <a:spcPts val="450"/>
              </a:spcBef>
            </a:pPr>
            <a:endParaRPr lang="en-US" dirty="0">
              <a:solidFill>
                <a:srgbClr val="000000"/>
              </a:solidFill>
              <a:latin typeface="Calibri" panose="020F0502020204030204" pitchFamily="34" charset="0"/>
            </a:endParaRPr>
          </a:p>
          <a:p>
            <a:pPr marL="0" indent="0" algn="just" fontAlgn="base">
              <a:spcBef>
                <a:spcPts val="450"/>
              </a:spcBef>
              <a:buNone/>
            </a:pPr>
            <a:endParaRPr lang="en-US" b="0" i="0" dirty="0">
              <a:solidFill>
                <a:srgbClr val="000000"/>
              </a:solidFill>
              <a:effectLst/>
              <a:latin typeface="Calibri" panose="020F050202020403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36EAF45F-63AD-4B32-884C-A67B18F14480}"/>
              </a:ext>
            </a:extLst>
          </p:cNvPr>
          <p:cNvSpPr>
            <a:spLocks noGrp="1"/>
          </p:cNvSpPr>
          <p:nvPr>
            <p:ph type="sldNum" sz="quarter" idx="12"/>
          </p:nvPr>
        </p:nvSpPr>
        <p:spPr/>
        <p:txBody>
          <a:bodyPr/>
          <a:lstStyle/>
          <a:p>
            <a:pPr defTabSz="342900"/>
            <a:r>
              <a:rPr lang="en-US" dirty="0">
                <a:latin typeface="Gill Sans MT"/>
              </a:rPr>
              <a:t>4</a:t>
            </a:r>
          </a:p>
        </p:txBody>
      </p:sp>
      <p:pic>
        <p:nvPicPr>
          <p:cNvPr id="13" name="Picture 12" descr="Logo&#10;&#10;Description automatically generated">
            <a:extLst>
              <a:ext uri="{FF2B5EF4-FFF2-40B4-BE49-F238E27FC236}">
                <a16:creationId xmlns:a16="http://schemas.microsoft.com/office/drawing/2014/main" id="{AAEB8510-AFD8-4609-9D96-4B6F27E55D14}"/>
              </a:ext>
            </a:extLst>
          </p:cNvPr>
          <p:cNvPicPr>
            <a:picLocks noChangeAspect="1"/>
          </p:cNvPicPr>
          <p:nvPr/>
        </p:nvPicPr>
        <p:blipFill>
          <a:blip r:embed="rId3"/>
          <a:stretch>
            <a:fillRect/>
          </a:stretch>
        </p:blipFill>
        <p:spPr>
          <a:xfrm>
            <a:off x="1221615" y="4564414"/>
            <a:ext cx="487694" cy="487694"/>
          </a:xfrm>
          <a:prstGeom prst="rect">
            <a:avLst/>
          </a:prstGeom>
        </p:spPr>
      </p:pic>
    </p:spTree>
    <p:extLst>
      <p:ext uri="{BB962C8B-B14F-4D97-AF65-F5344CB8AC3E}">
        <p14:creationId xmlns:p14="http://schemas.microsoft.com/office/powerpoint/2010/main" val="290383185"/>
      </p:ext>
    </p:extLst>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EA2D9C3-7FA9-4386-B67E-B0CEC6CC3102}"/>
              </a:ext>
            </a:extLst>
          </p:cNvPr>
          <p:cNvPicPr>
            <a:picLocks noChangeAspect="1"/>
          </p:cNvPicPr>
          <p:nvPr/>
        </p:nvPicPr>
        <p:blipFill>
          <a:blip r:embed="rId2"/>
          <a:stretch>
            <a:fillRect/>
          </a:stretch>
        </p:blipFill>
        <p:spPr>
          <a:xfrm>
            <a:off x="1221582" y="137469"/>
            <a:ext cx="6779419" cy="4868562"/>
          </a:xfrm>
          <a:prstGeom prst="rect">
            <a:avLst/>
          </a:prstGeom>
        </p:spPr>
      </p:pic>
      <p:sp>
        <p:nvSpPr>
          <p:cNvPr id="4" name="Slide Number Placeholder 3"/>
          <p:cNvSpPr>
            <a:spLocks noGrp="1"/>
          </p:cNvSpPr>
          <p:nvPr>
            <p:ph type="sldNum" sz="quarter" idx="12"/>
          </p:nvPr>
        </p:nvSpPr>
        <p:spPr/>
        <p:txBody>
          <a:bodyPr/>
          <a:lstStyle/>
          <a:p>
            <a:pPr defTabSz="342900"/>
            <a:r>
              <a:rPr lang="en-US" dirty="0">
                <a:latin typeface="Gill Sans MT"/>
              </a:rPr>
              <a:t>5</a:t>
            </a:r>
          </a:p>
        </p:txBody>
      </p:sp>
    </p:spTree>
    <p:extLst>
      <p:ext uri="{BB962C8B-B14F-4D97-AF65-F5344CB8AC3E}">
        <p14:creationId xmlns:p14="http://schemas.microsoft.com/office/powerpoint/2010/main" val="3379631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02D3F"/>
        </a:solidFill>
        <a:effectLst/>
      </p:bgPr>
    </p:bg>
    <p:spTree>
      <p:nvGrpSpPr>
        <p:cNvPr id="1" name=""/>
        <p:cNvGrpSpPr/>
        <p:nvPr/>
      </p:nvGrpSpPr>
      <p:grpSpPr>
        <a:xfrm>
          <a:off x="0" y="0"/>
          <a:ext cx="0" cy="0"/>
          <a:chOff x="0" y="0"/>
          <a:chExt cx="0" cy="0"/>
        </a:xfrm>
      </p:grpSpPr>
      <p:sp>
        <p:nvSpPr>
          <p:cNvPr id="4" name="Rectangle 3"/>
          <p:cNvSpPr/>
          <p:nvPr/>
        </p:nvSpPr>
        <p:spPr>
          <a:xfrm>
            <a:off x="1143000" y="0"/>
            <a:ext cx="6858000" cy="5143500"/>
          </a:xfrm>
          <a:prstGeom prst="rect">
            <a:avLst/>
          </a:prstGeom>
          <a:solidFill>
            <a:srgbClr val="202D3F"/>
          </a:solidFill>
          <a:ln>
            <a:noFill/>
          </a:ln>
          <a:effectLst>
            <a:innerShdw blurRad="660400">
              <a:schemeClr val="tx1">
                <a:alpha val="1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350" dirty="0"/>
          </a:p>
        </p:txBody>
      </p:sp>
      <p:sp>
        <p:nvSpPr>
          <p:cNvPr id="7" name="Title 2"/>
          <p:cNvSpPr txBox="1">
            <a:spLocks/>
          </p:cNvSpPr>
          <p:nvPr/>
        </p:nvSpPr>
        <p:spPr>
          <a:xfrm>
            <a:off x="1329893" y="3180824"/>
            <a:ext cx="6356152" cy="40692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000" b="1" dirty="0">
                <a:ln w="10160">
                  <a:noFill/>
                  <a:prstDash val="solid"/>
                </a:ln>
                <a:solidFill>
                  <a:schemeClr val="bg1"/>
                </a:solidFill>
                <a:effectLst>
                  <a:outerShdw blurRad="38100" dist="22860" dir="5400000" algn="tl" rotWithShape="0">
                    <a:srgbClr val="000000">
                      <a:alpha val="30000"/>
                    </a:srgbClr>
                  </a:outerShdw>
                </a:effectLst>
                <a:latin typeface="+mn-lt"/>
              </a:rPr>
              <a:t>Bipartisan Infrastructure Law Funding Opportunities</a:t>
            </a:r>
          </a:p>
        </p:txBody>
      </p:sp>
      <p:sp>
        <p:nvSpPr>
          <p:cNvPr id="2" name="TextBox 1"/>
          <p:cNvSpPr txBox="1"/>
          <p:nvPr/>
        </p:nvSpPr>
        <p:spPr>
          <a:xfrm>
            <a:off x="2689861" y="-228601"/>
            <a:ext cx="184731" cy="300082"/>
          </a:xfrm>
          <a:prstGeom prst="rect">
            <a:avLst/>
          </a:prstGeom>
          <a:noFill/>
        </p:spPr>
        <p:txBody>
          <a:bodyPr wrap="none" rtlCol="0">
            <a:spAutoFit/>
          </a:bodyPr>
          <a:lstStyle/>
          <a:p>
            <a:endParaRPr lang="en-US" sz="1350" dirty="0"/>
          </a:p>
        </p:txBody>
      </p:sp>
      <p:sp>
        <p:nvSpPr>
          <p:cNvPr id="9" name="Title 2"/>
          <p:cNvSpPr txBox="1">
            <a:spLocks/>
          </p:cNvSpPr>
          <p:nvPr/>
        </p:nvSpPr>
        <p:spPr>
          <a:xfrm>
            <a:off x="1393293" y="3905507"/>
            <a:ext cx="6229350" cy="27587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altLang="en-US" sz="1800" b="1" dirty="0">
              <a:ln w="10160">
                <a:noFill/>
                <a:prstDash val="solid"/>
              </a:ln>
              <a:solidFill>
                <a:schemeClr val="bg1"/>
              </a:solidFill>
              <a:effectLst>
                <a:outerShdw blurRad="38100" dist="22860" dir="5400000" algn="tl" rotWithShape="0">
                  <a:srgbClr val="000000">
                    <a:alpha val="30000"/>
                  </a:srgbClr>
                </a:outerShdw>
              </a:effectLst>
            </a:endParaRPr>
          </a:p>
        </p:txBody>
      </p:sp>
      <p:pic>
        <p:nvPicPr>
          <p:cNvPr id="10" name="Picture 9"/>
          <p:cNvPicPr>
            <a:picLocks noChangeAspect="1"/>
          </p:cNvPicPr>
          <p:nvPr/>
        </p:nvPicPr>
        <p:blipFill>
          <a:blip r:embed="rId2"/>
          <a:stretch>
            <a:fillRect/>
          </a:stretch>
        </p:blipFill>
        <p:spPr>
          <a:xfrm>
            <a:off x="1735476" y="1320800"/>
            <a:ext cx="5523975" cy="927101"/>
          </a:xfrm>
          <a:prstGeom prst="rect">
            <a:avLst/>
          </a:prstGeom>
        </p:spPr>
      </p:pic>
    </p:spTree>
    <p:extLst>
      <p:ext uri="{BB962C8B-B14F-4D97-AF65-F5344CB8AC3E}">
        <p14:creationId xmlns:p14="http://schemas.microsoft.com/office/powerpoint/2010/main" val="2602043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B03D4B95-648C-46C9-A972-7F9905EF3FB4}"/>
              </a:ext>
            </a:extLst>
          </p:cNvPr>
          <p:cNvGraphicFramePr>
            <a:graphicFrameLocks/>
          </p:cNvGraphicFramePr>
          <p:nvPr>
            <p:extLst>
              <p:ext uri="{D42A27DB-BD31-4B8C-83A1-F6EECF244321}">
                <p14:modId xmlns:p14="http://schemas.microsoft.com/office/powerpoint/2010/main" val="2870763001"/>
              </p:ext>
            </p:extLst>
          </p:nvPr>
        </p:nvGraphicFramePr>
        <p:xfrm>
          <a:off x="76840" y="1201053"/>
          <a:ext cx="5394192" cy="40399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867BE047-F325-4957-972D-3FBB770764F7}"/>
              </a:ext>
            </a:extLst>
          </p:cNvPr>
          <p:cNvGraphicFramePr>
            <a:graphicFrameLocks/>
          </p:cNvGraphicFramePr>
          <p:nvPr>
            <p:extLst>
              <p:ext uri="{D42A27DB-BD31-4B8C-83A1-F6EECF244321}">
                <p14:modId xmlns:p14="http://schemas.microsoft.com/office/powerpoint/2010/main" val="2600178591"/>
              </p:ext>
            </p:extLst>
          </p:nvPr>
        </p:nvGraphicFramePr>
        <p:xfrm>
          <a:off x="3265715" y="830332"/>
          <a:ext cx="5801445" cy="443368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183F70F-5A18-4979-A27D-46B2FF3FAB80}"/>
              </a:ext>
            </a:extLst>
          </p:cNvPr>
          <p:cNvSpPr>
            <a:spLocks noGrp="1"/>
          </p:cNvSpPr>
          <p:nvPr>
            <p:ph type="title"/>
          </p:nvPr>
        </p:nvSpPr>
        <p:spPr/>
        <p:txBody>
          <a:bodyPr>
            <a:normAutofit fontScale="90000"/>
          </a:bodyPr>
          <a:lstStyle/>
          <a:p>
            <a:r>
              <a:rPr lang="en-US" dirty="0"/>
              <a:t>RESIDENTIAL MARKET SHARE WITHIN La County</a:t>
            </a:r>
            <a:br>
              <a:rPr lang="en-US" dirty="0"/>
            </a:br>
            <a:r>
              <a:rPr lang="en-US" sz="1650" dirty="0"/>
              <a:t>as of July 1, 2021</a:t>
            </a:r>
            <a:endParaRPr lang="en-US" dirty="0"/>
          </a:p>
        </p:txBody>
      </p:sp>
      <p:sp>
        <p:nvSpPr>
          <p:cNvPr id="4" name="Slide Number Placeholder 3">
            <a:extLst>
              <a:ext uri="{FF2B5EF4-FFF2-40B4-BE49-F238E27FC236}">
                <a16:creationId xmlns:a16="http://schemas.microsoft.com/office/drawing/2014/main" id="{0C418102-9BD3-4FFD-8979-54E6D16D105C}"/>
              </a:ext>
            </a:extLst>
          </p:cNvPr>
          <p:cNvSpPr>
            <a:spLocks noGrp="1"/>
          </p:cNvSpPr>
          <p:nvPr>
            <p:ph type="sldNum" sz="quarter" idx="12"/>
          </p:nvPr>
        </p:nvSpPr>
        <p:spPr/>
        <p:txBody>
          <a:bodyPr/>
          <a:lstStyle/>
          <a:p>
            <a:pPr defTabSz="342900"/>
            <a:r>
              <a:rPr lang="en-US" dirty="0">
                <a:latin typeface="Gill Sans MT"/>
              </a:rPr>
              <a:t>6</a:t>
            </a:r>
          </a:p>
        </p:txBody>
      </p:sp>
      <p:sp>
        <p:nvSpPr>
          <p:cNvPr id="3" name="TextBox 2">
            <a:extLst>
              <a:ext uri="{FF2B5EF4-FFF2-40B4-BE49-F238E27FC236}">
                <a16:creationId xmlns:a16="http://schemas.microsoft.com/office/drawing/2014/main" id="{D4897472-A5B4-471A-9DA0-F8B61C943C9F}"/>
              </a:ext>
            </a:extLst>
          </p:cNvPr>
          <p:cNvSpPr txBox="1"/>
          <p:nvPr/>
        </p:nvSpPr>
        <p:spPr>
          <a:xfrm>
            <a:off x="2394859" y="1201054"/>
            <a:ext cx="1347800" cy="300082"/>
          </a:xfrm>
          <a:prstGeom prst="rect">
            <a:avLst/>
          </a:prstGeom>
          <a:noFill/>
        </p:spPr>
        <p:txBody>
          <a:bodyPr wrap="square" rtlCol="0">
            <a:spAutoFit/>
          </a:bodyPr>
          <a:lstStyle/>
          <a:p>
            <a:pPr defTabSz="342900"/>
            <a:r>
              <a:rPr lang="en-US" sz="1350" b="1" dirty="0">
                <a:solidFill>
                  <a:prstClr val="black"/>
                </a:solidFill>
                <a:latin typeface="Gill Sans MT"/>
              </a:rPr>
              <a:t>By</a:t>
            </a:r>
            <a:r>
              <a:rPr lang="en-US" sz="1350" dirty="0">
                <a:solidFill>
                  <a:prstClr val="black"/>
                </a:solidFill>
                <a:latin typeface="Gill Sans MT"/>
              </a:rPr>
              <a:t> </a:t>
            </a:r>
            <a:r>
              <a:rPr lang="en-US" sz="1350" b="1" dirty="0">
                <a:solidFill>
                  <a:prstClr val="black"/>
                </a:solidFill>
                <a:latin typeface="Gill Sans MT"/>
              </a:rPr>
              <a:t>Population</a:t>
            </a:r>
          </a:p>
        </p:txBody>
      </p:sp>
      <p:sp>
        <p:nvSpPr>
          <p:cNvPr id="8" name="TextBox 7">
            <a:extLst>
              <a:ext uri="{FF2B5EF4-FFF2-40B4-BE49-F238E27FC236}">
                <a16:creationId xmlns:a16="http://schemas.microsoft.com/office/drawing/2014/main" id="{1668C204-C36B-4565-BA14-2EE2E8E107FC}"/>
              </a:ext>
            </a:extLst>
          </p:cNvPr>
          <p:cNvSpPr txBox="1"/>
          <p:nvPr/>
        </p:nvSpPr>
        <p:spPr>
          <a:xfrm>
            <a:off x="5263674" y="1201054"/>
            <a:ext cx="1845377" cy="300082"/>
          </a:xfrm>
          <a:prstGeom prst="rect">
            <a:avLst/>
          </a:prstGeom>
          <a:noFill/>
        </p:spPr>
        <p:txBody>
          <a:bodyPr wrap="none" rtlCol="0">
            <a:spAutoFit/>
          </a:bodyPr>
          <a:lstStyle/>
          <a:p>
            <a:pPr defTabSz="342900"/>
            <a:r>
              <a:rPr lang="en-US" sz="1350" b="1" dirty="0">
                <a:solidFill>
                  <a:prstClr val="black"/>
                </a:solidFill>
                <a:latin typeface="Gill Sans MT"/>
              </a:rPr>
              <a:t>By Number of Cities</a:t>
            </a:r>
          </a:p>
        </p:txBody>
      </p:sp>
      <p:pic>
        <p:nvPicPr>
          <p:cNvPr id="11" name="Picture 10" descr="Logo&#10;&#10;Description automatically generated">
            <a:extLst>
              <a:ext uri="{FF2B5EF4-FFF2-40B4-BE49-F238E27FC236}">
                <a16:creationId xmlns:a16="http://schemas.microsoft.com/office/drawing/2014/main" id="{1D7B6157-169A-4EF4-A6EC-8D47CDC76163}"/>
              </a:ext>
            </a:extLst>
          </p:cNvPr>
          <p:cNvPicPr>
            <a:picLocks noChangeAspect="1"/>
          </p:cNvPicPr>
          <p:nvPr/>
        </p:nvPicPr>
        <p:blipFill>
          <a:blip r:embed="rId5"/>
          <a:stretch>
            <a:fillRect/>
          </a:stretch>
        </p:blipFill>
        <p:spPr>
          <a:xfrm>
            <a:off x="1221615" y="4564414"/>
            <a:ext cx="487694" cy="487694"/>
          </a:xfrm>
          <a:prstGeom prst="rect">
            <a:avLst/>
          </a:prstGeom>
        </p:spPr>
      </p:pic>
    </p:spTree>
    <p:extLst>
      <p:ext uri="{BB962C8B-B14F-4D97-AF65-F5344CB8AC3E}">
        <p14:creationId xmlns:p14="http://schemas.microsoft.com/office/powerpoint/2010/main" val="328447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AC9FD-8B64-4651-B114-6E59C47FCB6C}"/>
              </a:ext>
            </a:extLst>
          </p:cNvPr>
          <p:cNvSpPr>
            <a:spLocks noGrp="1"/>
          </p:cNvSpPr>
          <p:nvPr>
            <p:ph type="title"/>
          </p:nvPr>
        </p:nvSpPr>
        <p:spPr/>
        <p:txBody>
          <a:bodyPr>
            <a:normAutofit fontScale="90000"/>
          </a:bodyPr>
          <a:lstStyle/>
          <a:p>
            <a:r>
              <a:rPr lang="en-US" dirty="0"/>
              <a:t>Types of Residential Organics Programs</a:t>
            </a:r>
            <a:br>
              <a:rPr lang="en-US" dirty="0"/>
            </a:br>
            <a:r>
              <a:rPr lang="en-US" sz="1500" dirty="0"/>
              <a:t>as of July 1, 2021</a:t>
            </a:r>
            <a:endParaRPr lang="en-US" dirty="0"/>
          </a:p>
        </p:txBody>
      </p:sp>
      <p:sp>
        <p:nvSpPr>
          <p:cNvPr id="4" name="Slide Number Placeholder 3">
            <a:extLst>
              <a:ext uri="{FF2B5EF4-FFF2-40B4-BE49-F238E27FC236}">
                <a16:creationId xmlns:a16="http://schemas.microsoft.com/office/drawing/2014/main" id="{B0497648-8AC8-450C-ABFF-AA4B5AD3533F}"/>
              </a:ext>
            </a:extLst>
          </p:cNvPr>
          <p:cNvSpPr>
            <a:spLocks noGrp="1"/>
          </p:cNvSpPr>
          <p:nvPr>
            <p:ph type="sldNum" sz="quarter" idx="12"/>
          </p:nvPr>
        </p:nvSpPr>
        <p:spPr/>
        <p:txBody>
          <a:bodyPr/>
          <a:lstStyle/>
          <a:p>
            <a:pPr defTabSz="342900"/>
            <a:r>
              <a:rPr lang="en-US" dirty="0">
                <a:latin typeface="Gill Sans MT"/>
              </a:rPr>
              <a:t>7</a:t>
            </a:r>
          </a:p>
        </p:txBody>
      </p:sp>
      <p:graphicFrame>
        <p:nvGraphicFramePr>
          <p:cNvPr id="7" name="Table 6">
            <a:extLst>
              <a:ext uri="{FF2B5EF4-FFF2-40B4-BE49-F238E27FC236}">
                <a16:creationId xmlns:a16="http://schemas.microsoft.com/office/drawing/2014/main" id="{09CA1719-D39C-4BDA-AA16-CADC2FD33FFE}"/>
              </a:ext>
            </a:extLst>
          </p:cNvPr>
          <p:cNvGraphicFramePr>
            <a:graphicFrameLocks noGrp="1"/>
          </p:cNvGraphicFramePr>
          <p:nvPr/>
        </p:nvGraphicFramePr>
        <p:xfrm>
          <a:off x="625078" y="-5568554"/>
          <a:ext cx="3667125" cy="1241107"/>
        </p:xfrm>
        <a:graphic>
          <a:graphicData uri="http://schemas.openxmlformats.org/drawingml/2006/table">
            <a:tbl>
              <a:tblPr>
                <a:tableStyleId>{5C22544A-7EE6-4342-B048-85BDC9FD1C3A}</a:tableStyleId>
              </a:tblPr>
              <a:tblGrid>
                <a:gridCol w="3667125">
                  <a:extLst>
                    <a:ext uri="{9D8B030D-6E8A-4147-A177-3AD203B41FA5}">
                      <a16:colId xmlns:a16="http://schemas.microsoft.com/office/drawing/2014/main" val="3182154215"/>
                    </a:ext>
                  </a:extLst>
                </a:gridCol>
              </a:tblGrid>
              <a:tr h="251460">
                <a:tc>
                  <a:txBody>
                    <a:bodyPr/>
                    <a:lstStyle/>
                    <a:p>
                      <a:pPr algn="l" fontAlgn="b"/>
                      <a:r>
                        <a:rPr lang="en-US" sz="800" u="none" strike="noStrike">
                          <a:effectLst/>
                        </a:rPr>
                        <a:t>If your City has a food waste program, which of the following best represents City's food waste diversion for residential services?</a:t>
                      </a:r>
                      <a:endParaRPr lang="en-US" sz="8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706273438"/>
                  </a:ext>
                </a:extLst>
              </a:tr>
              <a:tr h="142875">
                <a:tc>
                  <a:txBody>
                    <a:bodyPr/>
                    <a:lstStyle/>
                    <a:p>
                      <a:pPr algn="l" fontAlgn="b"/>
                      <a:r>
                        <a:rPr lang="en-US" sz="800" u="none" strike="noStrike">
                          <a:effectLst/>
                        </a:rPr>
                        <a:t>Food Waste Must be Bagged and Placed in Green Waste Cart</a:t>
                      </a:r>
                      <a:endParaRPr lang="en-US" sz="800" b="0" i="0" u="none" strike="noStrike">
                        <a:solidFill>
                          <a:srgbClr val="000000"/>
                        </a:solidFill>
                        <a:effectLst/>
                        <a:latin typeface="Calibri" panose="020F0502020204030204" pitchFamily="34" charset="0"/>
                      </a:endParaRPr>
                    </a:p>
                  </a:txBody>
                  <a:tcPr marL="128588" marR="0" marT="0" marB="0"/>
                </a:tc>
                <a:extLst>
                  <a:ext uri="{0D108BD9-81ED-4DB2-BD59-A6C34878D82A}">
                    <a16:rowId xmlns:a16="http://schemas.microsoft.com/office/drawing/2014/main" val="267164124"/>
                  </a:ext>
                </a:extLst>
              </a:tr>
              <a:tr h="142875">
                <a:tc>
                  <a:txBody>
                    <a:bodyPr/>
                    <a:lstStyle/>
                    <a:p>
                      <a:pPr algn="l" fontAlgn="b"/>
                      <a:r>
                        <a:rPr lang="en-US" sz="800" u="none" strike="noStrike">
                          <a:effectLst/>
                        </a:rPr>
                        <a:t>Food Waste and Green Waste Placed in same Organics Bin (with no bag required)</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3875231952"/>
                  </a:ext>
                </a:extLst>
              </a:tr>
              <a:tr h="142875">
                <a:tc>
                  <a:txBody>
                    <a:bodyPr/>
                    <a:lstStyle/>
                    <a:p>
                      <a:pPr algn="l" fontAlgn="b"/>
                      <a:r>
                        <a:rPr lang="en-US" sz="800" u="none" strike="noStrike">
                          <a:effectLst/>
                        </a:rPr>
                        <a:t>Source-separated Food Waste Cart (separate from GW cart)</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2971416922"/>
                  </a:ext>
                </a:extLst>
              </a:tr>
              <a:tr h="142875">
                <a:tc>
                  <a:txBody>
                    <a:bodyPr/>
                    <a:lstStyle/>
                    <a:p>
                      <a:pPr algn="l" fontAlgn="b"/>
                      <a:r>
                        <a:rPr lang="en-US" sz="800" u="none" strike="noStrike">
                          <a:effectLst/>
                        </a:rPr>
                        <a:t>Food Waste is recovered from Mixed Waste</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1562311377"/>
                  </a:ext>
                </a:extLst>
              </a:tr>
              <a:tr h="142875">
                <a:tc>
                  <a:txBody>
                    <a:bodyPr/>
                    <a:lstStyle/>
                    <a:p>
                      <a:pPr algn="l" fontAlgn="b"/>
                      <a:r>
                        <a:rPr lang="en-US" sz="800" u="none" strike="noStrike">
                          <a:effectLst/>
                        </a:rPr>
                        <a:t>Other</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1797132716"/>
                  </a:ext>
                </a:extLst>
              </a:tr>
              <a:tr h="137636">
                <a:tc>
                  <a:txBody>
                    <a:bodyPr/>
                    <a:lstStyle/>
                    <a:p>
                      <a:pPr algn="l" fontAlgn="b"/>
                      <a:r>
                        <a:rPr lang="en-US" sz="800" u="none" strike="noStrike">
                          <a:effectLst/>
                        </a:rPr>
                        <a:t>If other, describe:</a:t>
                      </a:r>
                      <a:endParaRPr lang="en-US" sz="8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29331337"/>
                  </a:ext>
                </a:extLst>
              </a:tr>
              <a:tr h="137636">
                <a:tc>
                  <a:txBody>
                    <a:bodyPr/>
                    <a:lstStyle/>
                    <a:p>
                      <a:pPr algn="l" fontAlgn="t"/>
                      <a:r>
                        <a:rPr lang="en-US" sz="800" u="none" strike="noStrike" dirty="0">
                          <a:effectLst/>
                        </a:rPr>
                        <a:t> </a:t>
                      </a:r>
                      <a:endParaRPr lang="en-US" sz="800" b="0" i="1"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55251973"/>
                  </a:ext>
                </a:extLst>
              </a:tr>
            </a:tbl>
          </a:graphicData>
        </a:graphic>
      </p:graphicFrame>
      <p:pic>
        <p:nvPicPr>
          <p:cNvPr id="8" name="Check Box 108">
            <a:extLst>
              <a:ext uri="{63B3BB69-23CF-44E3-9099-C40C66FF867C}">
                <a14:compatExt xmlns:a14="http://schemas.microsoft.com/office/drawing/2010/main" spid="_x0000_s1132"/>
              </a:ext>
              <a:ext uri="{FF2B5EF4-FFF2-40B4-BE49-F238E27FC236}">
                <a16:creationId xmlns:a16="http://schemas.microsoft.com/office/drawing/2014/main" id="{00000000-0008-0000-0000-00006C040000}"/>
              </a:ext>
            </a:extLst>
          </p:cNvPr>
          <p:cNvPicPr>
            <a:picLocks noChangeAspect="1"/>
          </p:cNvPicPr>
          <p:nvPr/>
        </p:nvPicPr>
        <p:blipFill>
          <a:blip r:embed="rId3"/>
          <a:stretch>
            <a:fillRect/>
          </a:stretch>
        </p:blipFill>
        <p:spPr>
          <a:xfrm>
            <a:off x="4839892" y="10011966"/>
            <a:ext cx="3679031" cy="128588"/>
          </a:xfrm>
          <a:prstGeom prst="rect">
            <a:avLst/>
          </a:prstGeom>
        </p:spPr>
      </p:pic>
      <p:pic>
        <p:nvPicPr>
          <p:cNvPr id="9" name="Check Box 109">
            <a:extLst>
              <a:ext uri="{63B3BB69-23CF-44E3-9099-C40C66FF867C}">
                <a14:compatExt xmlns:a14="http://schemas.microsoft.com/office/drawing/2010/main" spid="_x0000_s1133"/>
              </a:ext>
              <a:ext uri="{FF2B5EF4-FFF2-40B4-BE49-F238E27FC236}">
                <a16:creationId xmlns:a16="http://schemas.microsoft.com/office/drawing/2014/main" id="{00000000-0008-0000-0000-00006D040000}"/>
              </a:ext>
            </a:extLst>
          </p:cNvPr>
          <p:cNvPicPr>
            <a:picLocks noChangeAspect="1"/>
          </p:cNvPicPr>
          <p:nvPr/>
        </p:nvPicPr>
        <p:blipFill>
          <a:blip r:embed="rId3"/>
          <a:stretch>
            <a:fillRect/>
          </a:stretch>
        </p:blipFill>
        <p:spPr>
          <a:xfrm>
            <a:off x="4839892" y="10154841"/>
            <a:ext cx="3679031" cy="128588"/>
          </a:xfrm>
          <a:prstGeom prst="rect">
            <a:avLst/>
          </a:prstGeom>
        </p:spPr>
      </p:pic>
      <p:pic>
        <p:nvPicPr>
          <p:cNvPr id="10" name="Check Box 110">
            <a:extLst>
              <a:ext uri="{63B3BB69-23CF-44E3-9099-C40C66FF867C}">
                <a14:compatExt xmlns:a14="http://schemas.microsoft.com/office/drawing/2010/main" spid="_x0000_s1134"/>
              </a:ext>
              <a:ext uri="{FF2B5EF4-FFF2-40B4-BE49-F238E27FC236}">
                <a16:creationId xmlns:a16="http://schemas.microsoft.com/office/drawing/2014/main" id="{00000000-0008-0000-0000-00006E040000}"/>
              </a:ext>
            </a:extLst>
          </p:cNvPr>
          <p:cNvPicPr>
            <a:picLocks noChangeAspect="1"/>
          </p:cNvPicPr>
          <p:nvPr/>
        </p:nvPicPr>
        <p:blipFill>
          <a:blip r:embed="rId3"/>
          <a:stretch>
            <a:fillRect/>
          </a:stretch>
        </p:blipFill>
        <p:spPr>
          <a:xfrm>
            <a:off x="4839892" y="10297716"/>
            <a:ext cx="3679031" cy="128588"/>
          </a:xfrm>
          <a:prstGeom prst="rect">
            <a:avLst/>
          </a:prstGeom>
        </p:spPr>
      </p:pic>
      <p:pic>
        <p:nvPicPr>
          <p:cNvPr id="11" name="Check Box 111">
            <a:extLst>
              <a:ext uri="{63B3BB69-23CF-44E3-9099-C40C66FF867C}">
                <a14:compatExt xmlns:a14="http://schemas.microsoft.com/office/drawing/2010/main" spid="_x0000_s1135"/>
              </a:ext>
              <a:ext uri="{FF2B5EF4-FFF2-40B4-BE49-F238E27FC236}">
                <a16:creationId xmlns:a16="http://schemas.microsoft.com/office/drawing/2014/main" id="{00000000-0008-0000-0000-00006F040000}"/>
              </a:ext>
            </a:extLst>
          </p:cNvPr>
          <p:cNvPicPr>
            <a:picLocks noChangeAspect="1"/>
          </p:cNvPicPr>
          <p:nvPr/>
        </p:nvPicPr>
        <p:blipFill>
          <a:blip r:embed="rId3"/>
          <a:stretch>
            <a:fillRect/>
          </a:stretch>
        </p:blipFill>
        <p:spPr>
          <a:xfrm>
            <a:off x="4839892" y="10440591"/>
            <a:ext cx="3679031" cy="128588"/>
          </a:xfrm>
          <a:prstGeom prst="rect">
            <a:avLst/>
          </a:prstGeom>
        </p:spPr>
      </p:pic>
      <p:pic>
        <p:nvPicPr>
          <p:cNvPr id="12" name="Check Box 112">
            <a:extLst>
              <a:ext uri="{63B3BB69-23CF-44E3-9099-C40C66FF867C}">
                <a14:compatExt xmlns:a14="http://schemas.microsoft.com/office/drawing/2010/main" spid="_x0000_s1136"/>
              </a:ext>
              <a:ext uri="{FF2B5EF4-FFF2-40B4-BE49-F238E27FC236}">
                <a16:creationId xmlns:a16="http://schemas.microsoft.com/office/drawing/2014/main" id="{00000000-0008-0000-0000-000070040000}"/>
              </a:ext>
            </a:extLst>
          </p:cNvPr>
          <p:cNvPicPr>
            <a:picLocks noChangeAspect="1"/>
          </p:cNvPicPr>
          <p:nvPr/>
        </p:nvPicPr>
        <p:blipFill>
          <a:blip r:embed="rId3"/>
          <a:stretch>
            <a:fillRect/>
          </a:stretch>
        </p:blipFill>
        <p:spPr>
          <a:xfrm>
            <a:off x="4839892" y="10583466"/>
            <a:ext cx="3679031" cy="128588"/>
          </a:xfrm>
          <a:prstGeom prst="rect">
            <a:avLst/>
          </a:prstGeom>
        </p:spPr>
      </p:pic>
      <p:pic>
        <p:nvPicPr>
          <p:cNvPr id="1030" name="Picture 6">
            <a:extLst>
              <a:ext uri="{FF2B5EF4-FFF2-40B4-BE49-F238E27FC236}">
                <a16:creationId xmlns:a16="http://schemas.microsoft.com/office/drawing/2014/main" id="{2ACA8701-88EF-4592-8D6D-549A4988C8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D67F2D9C-11CB-451A-B382-5F305EAD99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F5DCA12-C02C-4847-86BA-510D18449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8E370BA5-EC11-41CA-8289-5502421DC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E5AB892-EA2A-4873-A381-FD5546162B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3B6E8037-356F-47EB-98BC-E689173F94FF}"/>
              </a:ext>
            </a:extLst>
          </p:cNvPr>
          <p:cNvGraphicFramePr>
            <a:graphicFrameLocks noGrp="1"/>
          </p:cNvGraphicFramePr>
          <p:nvPr/>
        </p:nvGraphicFramePr>
        <p:xfrm>
          <a:off x="625078" y="-5568554"/>
          <a:ext cx="3667125" cy="1241107"/>
        </p:xfrm>
        <a:graphic>
          <a:graphicData uri="http://schemas.openxmlformats.org/drawingml/2006/table">
            <a:tbl>
              <a:tblPr>
                <a:tableStyleId>{5C22544A-7EE6-4342-B048-85BDC9FD1C3A}</a:tableStyleId>
              </a:tblPr>
              <a:tblGrid>
                <a:gridCol w="3667125">
                  <a:extLst>
                    <a:ext uri="{9D8B030D-6E8A-4147-A177-3AD203B41FA5}">
                      <a16:colId xmlns:a16="http://schemas.microsoft.com/office/drawing/2014/main" val="250902981"/>
                    </a:ext>
                  </a:extLst>
                </a:gridCol>
              </a:tblGrid>
              <a:tr h="251460">
                <a:tc>
                  <a:txBody>
                    <a:bodyPr/>
                    <a:lstStyle/>
                    <a:p>
                      <a:pPr algn="l" fontAlgn="b"/>
                      <a:r>
                        <a:rPr lang="en-US" sz="800" u="none" strike="noStrike">
                          <a:effectLst/>
                        </a:rPr>
                        <a:t>If your City has a food waste program, which of the following best represents City's food waste diversion for residential services?</a:t>
                      </a:r>
                      <a:endParaRPr lang="en-US" sz="8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896414114"/>
                  </a:ext>
                </a:extLst>
              </a:tr>
              <a:tr h="142875">
                <a:tc>
                  <a:txBody>
                    <a:bodyPr/>
                    <a:lstStyle/>
                    <a:p>
                      <a:pPr algn="l" fontAlgn="b"/>
                      <a:r>
                        <a:rPr lang="en-US" sz="800" u="none" strike="noStrike">
                          <a:effectLst/>
                        </a:rPr>
                        <a:t>Food Waste Must be Bagged and Placed in Green Waste Cart</a:t>
                      </a:r>
                      <a:endParaRPr lang="en-US" sz="800" b="0" i="0" u="none" strike="noStrike">
                        <a:solidFill>
                          <a:srgbClr val="000000"/>
                        </a:solidFill>
                        <a:effectLst/>
                        <a:latin typeface="Calibri" panose="020F0502020204030204" pitchFamily="34" charset="0"/>
                      </a:endParaRPr>
                    </a:p>
                  </a:txBody>
                  <a:tcPr marL="128588" marR="0" marT="0" marB="0"/>
                </a:tc>
                <a:extLst>
                  <a:ext uri="{0D108BD9-81ED-4DB2-BD59-A6C34878D82A}">
                    <a16:rowId xmlns:a16="http://schemas.microsoft.com/office/drawing/2014/main" val="321872508"/>
                  </a:ext>
                </a:extLst>
              </a:tr>
              <a:tr h="142875">
                <a:tc>
                  <a:txBody>
                    <a:bodyPr/>
                    <a:lstStyle/>
                    <a:p>
                      <a:pPr algn="l" fontAlgn="b"/>
                      <a:r>
                        <a:rPr lang="en-US" sz="800" u="none" strike="noStrike">
                          <a:effectLst/>
                        </a:rPr>
                        <a:t>Food Waste and Green Waste Placed in same Organics Bin (with no bag required)</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3224399553"/>
                  </a:ext>
                </a:extLst>
              </a:tr>
              <a:tr h="142875">
                <a:tc>
                  <a:txBody>
                    <a:bodyPr/>
                    <a:lstStyle/>
                    <a:p>
                      <a:pPr algn="l" fontAlgn="b"/>
                      <a:r>
                        <a:rPr lang="en-US" sz="800" u="none" strike="noStrike">
                          <a:effectLst/>
                        </a:rPr>
                        <a:t>Source-separated Food Waste Cart (separate from GW cart)</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683866364"/>
                  </a:ext>
                </a:extLst>
              </a:tr>
              <a:tr h="142875">
                <a:tc>
                  <a:txBody>
                    <a:bodyPr/>
                    <a:lstStyle/>
                    <a:p>
                      <a:pPr algn="l" fontAlgn="b"/>
                      <a:r>
                        <a:rPr lang="en-US" sz="800" u="none" strike="noStrike">
                          <a:effectLst/>
                        </a:rPr>
                        <a:t>Food Waste is recovered from Mixed Waste</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527666674"/>
                  </a:ext>
                </a:extLst>
              </a:tr>
              <a:tr h="142875">
                <a:tc>
                  <a:txBody>
                    <a:bodyPr/>
                    <a:lstStyle/>
                    <a:p>
                      <a:pPr algn="l" fontAlgn="b"/>
                      <a:r>
                        <a:rPr lang="en-US" sz="800" u="none" strike="noStrike">
                          <a:effectLst/>
                        </a:rPr>
                        <a:t>Other</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4290875438"/>
                  </a:ext>
                </a:extLst>
              </a:tr>
              <a:tr h="137636">
                <a:tc>
                  <a:txBody>
                    <a:bodyPr/>
                    <a:lstStyle/>
                    <a:p>
                      <a:pPr algn="l" fontAlgn="b"/>
                      <a:r>
                        <a:rPr lang="en-US" sz="800" u="none" strike="noStrike">
                          <a:effectLst/>
                        </a:rPr>
                        <a:t>If other, describe:</a:t>
                      </a:r>
                      <a:endParaRPr lang="en-US" sz="8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69057142"/>
                  </a:ext>
                </a:extLst>
              </a:tr>
              <a:tr h="137636">
                <a:tc>
                  <a:txBody>
                    <a:bodyPr/>
                    <a:lstStyle/>
                    <a:p>
                      <a:pPr algn="l" fontAlgn="t"/>
                      <a:r>
                        <a:rPr lang="en-US" sz="800" u="none" strike="noStrike" dirty="0">
                          <a:effectLst/>
                        </a:rPr>
                        <a:t> </a:t>
                      </a:r>
                      <a:endParaRPr lang="en-US" sz="800" b="0" i="1"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46743171"/>
                  </a:ext>
                </a:extLst>
              </a:tr>
            </a:tbl>
          </a:graphicData>
        </a:graphic>
      </p:graphicFrame>
      <p:pic>
        <p:nvPicPr>
          <p:cNvPr id="19" name="Check Box 108">
            <a:extLst>
              <a:ext uri="{63B3BB69-23CF-44E3-9099-C40C66FF867C}">
                <a14:compatExt xmlns:a14="http://schemas.microsoft.com/office/drawing/2010/main" spid="_x0000_s1132"/>
              </a:ext>
              <a:ext uri="{FF2B5EF4-FFF2-40B4-BE49-F238E27FC236}">
                <a16:creationId xmlns:a16="http://schemas.microsoft.com/office/drawing/2014/main" id="{00000000-0008-0000-0000-00006C040000}"/>
              </a:ext>
            </a:extLst>
          </p:cNvPr>
          <p:cNvPicPr>
            <a:picLocks noChangeAspect="1"/>
          </p:cNvPicPr>
          <p:nvPr/>
        </p:nvPicPr>
        <p:blipFill>
          <a:blip r:embed="rId3"/>
          <a:stretch>
            <a:fillRect/>
          </a:stretch>
        </p:blipFill>
        <p:spPr>
          <a:xfrm>
            <a:off x="4839892" y="10011966"/>
            <a:ext cx="3679031" cy="128588"/>
          </a:xfrm>
          <a:prstGeom prst="rect">
            <a:avLst/>
          </a:prstGeom>
        </p:spPr>
      </p:pic>
      <p:pic>
        <p:nvPicPr>
          <p:cNvPr id="20" name="Check Box 109">
            <a:extLst>
              <a:ext uri="{63B3BB69-23CF-44E3-9099-C40C66FF867C}">
                <a14:compatExt xmlns:a14="http://schemas.microsoft.com/office/drawing/2010/main" spid="_x0000_s1133"/>
              </a:ext>
              <a:ext uri="{FF2B5EF4-FFF2-40B4-BE49-F238E27FC236}">
                <a16:creationId xmlns:a16="http://schemas.microsoft.com/office/drawing/2014/main" id="{00000000-0008-0000-0000-00006D040000}"/>
              </a:ext>
            </a:extLst>
          </p:cNvPr>
          <p:cNvPicPr>
            <a:picLocks noChangeAspect="1"/>
          </p:cNvPicPr>
          <p:nvPr/>
        </p:nvPicPr>
        <p:blipFill>
          <a:blip r:embed="rId3"/>
          <a:stretch>
            <a:fillRect/>
          </a:stretch>
        </p:blipFill>
        <p:spPr>
          <a:xfrm>
            <a:off x="4839892" y="10154841"/>
            <a:ext cx="3679031" cy="128588"/>
          </a:xfrm>
          <a:prstGeom prst="rect">
            <a:avLst/>
          </a:prstGeom>
        </p:spPr>
      </p:pic>
      <p:pic>
        <p:nvPicPr>
          <p:cNvPr id="21" name="Check Box 110">
            <a:extLst>
              <a:ext uri="{63B3BB69-23CF-44E3-9099-C40C66FF867C}">
                <a14:compatExt xmlns:a14="http://schemas.microsoft.com/office/drawing/2010/main" spid="_x0000_s1134"/>
              </a:ext>
              <a:ext uri="{FF2B5EF4-FFF2-40B4-BE49-F238E27FC236}">
                <a16:creationId xmlns:a16="http://schemas.microsoft.com/office/drawing/2014/main" id="{00000000-0008-0000-0000-00006E040000}"/>
              </a:ext>
            </a:extLst>
          </p:cNvPr>
          <p:cNvPicPr>
            <a:picLocks noChangeAspect="1"/>
          </p:cNvPicPr>
          <p:nvPr/>
        </p:nvPicPr>
        <p:blipFill>
          <a:blip r:embed="rId3"/>
          <a:stretch>
            <a:fillRect/>
          </a:stretch>
        </p:blipFill>
        <p:spPr>
          <a:xfrm>
            <a:off x="4839892" y="10297716"/>
            <a:ext cx="3679031" cy="128588"/>
          </a:xfrm>
          <a:prstGeom prst="rect">
            <a:avLst/>
          </a:prstGeom>
        </p:spPr>
      </p:pic>
      <p:pic>
        <p:nvPicPr>
          <p:cNvPr id="22" name="Check Box 111">
            <a:extLst>
              <a:ext uri="{63B3BB69-23CF-44E3-9099-C40C66FF867C}">
                <a14:compatExt xmlns:a14="http://schemas.microsoft.com/office/drawing/2010/main" spid="_x0000_s1135"/>
              </a:ext>
              <a:ext uri="{FF2B5EF4-FFF2-40B4-BE49-F238E27FC236}">
                <a16:creationId xmlns:a16="http://schemas.microsoft.com/office/drawing/2014/main" id="{00000000-0008-0000-0000-00006F040000}"/>
              </a:ext>
            </a:extLst>
          </p:cNvPr>
          <p:cNvPicPr>
            <a:picLocks noChangeAspect="1"/>
          </p:cNvPicPr>
          <p:nvPr/>
        </p:nvPicPr>
        <p:blipFill>
          <a:blip r:embed="rId3"/>
          <a:stretch>
            <a:fillRect/>
          </a:stretch>
        </p:blipFill>
        <p:spPr>
          <a:xfrm>
            <a:off x="4839892" y="10440591"/>
            <a:ext cx="3679031" cy="128588"/>
          </a:xfrm>
          <a:prstGeom prst="rect">
            <a:avLst/>
          </a:prstGeom>
        </p:spPr>
      </p:pic>
      <p:pic>
        <p:nvPicPr>
          <p:cNvPr id="23" name="Check Box 112">
            <a:extLst>
              <a:ext uri="{63B3BB69-23CF-44E3-9099-C40C66FF867C}">
                <a14:compatExt xmlns:a14="http://schemas.microsoft.com/office/drawing/2010/main" spid="_x0000_s1136"/>
              </a:ext>
              <a:ext uri="{FF2B5EF4-FFF2-40B4-BE49-F238E27FC236}">
                <a16:creationId xmlns:a16="http://schemas.microsoft.com/office/drawing/2014/main" id="{00000000-0008-0000-0000-000070040000}"/>
              </a:ext>
            </a:extLst>
          </p:cNvPr>
          <p:cNvPicPr>
            <a:picLocks noChangeAspect="1"/>
          </p:cNvPicPr>
          <p:nvPr/>
        </p:nvPicPr>
        <p:blipFill>
          <a:blip r:embed="rId3"/>
          <a:stretch>
            <a:fillRect/>
          </a:stretch>
        </p:blipFill>
        <p:spPr>
          <a:xfrm>
            <a:off x="4839892" y="10583466"/>
            <a:ext cx="3679031" cy="128588"/>
          </a:xfrm>
          <a:prstGeom prst="rect">
            <a:avLst/>
          </a:prstGeom>
        </p:spPr>
      </p:pic>
      <p:pic>
        <p:nvPicPr>
          <p:cNvPr id="1040" name="Picture 16">
            <a:extLst>
              <a:ext uri="{FF2B5EF4-FFF2-40B4-BE49-F238E27FC236}">
                <a16:creationId xmlns:a16="http://schemas.microsoft.com/office/drawing/2014/main" id="{52252886-2790-4321-8258-CEC939AF8E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6ACC8DDB-CDC3-4428-8582-40BE9D7C0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51A43787-A760-46E5-84B2-50CAA7E944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a:extLst>
              <a:ext uri="{FF2B5EF4-FFF2-40B4-BE49-F238E27FC236}">
                <a16:creationId xmlns:a16="http://schemas.microsoft.com/office/drawing/2014/main" id="{7C5A6C8F-C579-40AC-BE94-8E5A7F7E8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59CBDCFF-8728-4BC1-82AF-9F5B51C34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5">
            <a:extLst>
              <a:ext uri="{FF2B5EF4-FFF2-40B4-BE49-F238E27FC236}">
                <a16:creationId xmlns:a16="http://schemas.microsoft.com/office/drawing/2014/main" id="{8A59E96C-6970-474E-8CDC-76B5A1A800DA}"/>
              </a:ext>
            </a:extLst>
          </p:cNvPr>
          <p:cNvGraphicFramePr>
            <a:graphicFrameLocks noGrp="1"/>
          </p:cNvGraphicFramePr>
          <p:nvPr/>
        </p:nvGraphicFramePr>
        <p:xfrm>
          <a:off x="625078" y="-5568554"/>
          <a:ext cx="3667125" cy="1241107"/>
        </p:xfrm>
        <a:graphic>
          <a:graphicData uri="http://schemas.openxmlformats.org/drawingml/2006/table">
            <a:tbl>
              <a:tblPr>
                <a:tableStyleId>{5C22544A-7EE6-4342-B048-85BDC9FD1C3A}</a:tableStyleId>
              </a:tblPr>
              <a:tblGrid>
                <a:gridCol w="3667125">
                  <a:extLst>
                    <a:ext uri="{9D8B030D-6E8A-4147-A177-3AD203B41FA5}">
                      <a16:colId xmlns:a16="http://schemas.microsoft.com/office/drawing/2014/main" val="3716202944"/>
                    </a:ext>
                  </a:extLst>
                </a:gridCol>
              </a:tblGrid>
              <a:tr h="251460">
                <a:tc>
                  <a:txBody>
                    <a:bodyPr/>
                    <a:lstStyle/>
                    <a:p>
                      <a:pPr algn="l" fontAlgn="b"/>
                      <a:r>
                        <a:rPr lang="en-US" sz="800" u="none" strike="noStrike">
                          <a:effectLst/>
                        </a:rPr>
                        <a:t>If your City has a food waste program, which of the following best represents City's food waste diversion for residential services?</a:t>
                      </a:r>
                      <a:endParaRPr lang="en-US" sz="8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02723018"/>
                  </a:ext>
                </a:extLst>
              </a:tr>
              <a:tr h="142875">
                <a:tc>
                  <a:txBody>
                    <a:bodyPr/>
                    <a:lstStyle/>
                    <a:p>
                      <a:pPr algn="l" fontAlgn="b"/>
                      <a:r>
                        <a:rPr lang="en-US" sz="800" u="none" strike="noStrike">
                          <a:effectLst/>
                        </a:rPr>
                        <a:t>Food Waste Must be Bagged and Placed in Green Waste Cart</a:t>
                      </a:r>
                      <a:endParaRPr lang="en-US" sz="800" b="0" i="0" u="none" strike="noStrike">
                        <a:solidFill>
                          <a:srgbClr val="000000"/>
                        </a:solidFill>
                        <a:effectLst/>
                        <a:latin typeface="Calibri" panose="020F0502020204030204" pitchFamily="34" charset="0"/>
                      </a:endParaRPr>
                    </a:p>
                  </a:txBody>
                  <a:tcPr marL="128588" marR="0" marT="0" marB="0"/>
                </a:tc>
                <a:extLst>
                  <a:ext uri="{0D108BD9-81ED-4DB2-BD59-A6C34878D82A}">
                    <a16:rowId xmlns:a16="http://schemas.microsoft.com/office/drawing/2014/main" val="4053081851"/>
                  </a:ext>
                </a:extLst>
              </a:tr>
              <a:tr h="142875">
                <a:tc>
                  <a:txBody>
                    <a:bodyPr/>
                    <a:lstStyle/>
                    <a:p>
                      <a:pPr algn="l" fontAlgn="b"/>
                      <a:r>
                        <a:rPr lang="en-US" sz="800" u="none" strike="noStrike">
                          <a:effectLst/>
                        </a:rPr>
                        <a:t>Food Waste and Green Waste Placed in same Organics Bin (with no bag required)</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4071302858"/>
                  </a:ext>
                </a:extLst>
              </a:tr>
              <a:tr h="142875">
                <a:tc>
                  <a:txBody>
                    <a:bodyPr/>
                    <a:lstStyle/>
                    <a:p>
                      <a:pPr algn="l" fontAlgn="b"/>
                      <a:r>
                        <a:rPr lang="en-US" sz="800" u="none" strike="noStrike">
                          <a:effectLst/>
                        </a:rPr>
                        <a:t>Source-separated Food Waste Cart (separate from GW cart)</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993077616"/>
                  </a:ext>
                </a:extLst>
              </a:tr>
              <a:tr h="142875">
                <a:tc>
                  <a:txBody>
                    <a:bodyPr/>
                    <a:lstStyle/>
                    <a:p>
                      <a:pPr algn="l" fontAlgn="b"/>
                      <a:r>
                        <a:rPr lang="en-US" sz="800" u="none" strike="noStrike">
                          <a:effectLst/>
                        </a:rPr>
                        <a:t>Food Waste is recovered from Mixed Waste</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1157156784"/>
                  </a:ext>
                </a:extLst>
              </a:tr>
              <a:tr h="142875">
                <a:tc>
                  <a:txBody>
                    <a:bodyPr/>
                    <a:lstStyle/>
                    <a:p>
                      <a:pPr algn="l" fontAlgn="b"/>
                      <a:r>
                        <a:rPr lang="en-US" sz="800" u="none" strike="noStrike">
                          <a:effectLst/>
                        </a:rPr>
                        <a:t>Other</a:t>
                      </a:r>
                      <a:endParaRPr lang="en-US" sz="800" b="0" i="0" u="none" strike="noStrike">
                        <a:solidFill>
                          <a:srgbClr val="000000"/>
                        </a:solidFill>
                        <a:effectLst/>
                        <a:latin typeface="Calibri" panose="020F0502020204030204" pitchFamily="34" charset="0"/>
                      </a:endParaRPr>
                    </a:p>
                  </a:txBody>
                  <a:tcPr marL="128588" marR="0" marT="0" marB="0" anchor="b"/>
                </a:tc>
                <a:extLst>
                  <a:ext uri="{0D108BD9-81ED-4DB2-BD59-A6C34878D82A}">
                    <a16:rowId xmlns:a16="http://schemas.microsoft.com/office/drawing/2014/main" val="3596957154"/>
                  </a:ext>
                </a:extLst>
              </a:tr>
              <a:tr h="137636">
                <a:tc>
                  <a:txBody>
                    <a:bodyPr/>
                    <a:lstStyle/>
                    <a:p>
                      <a:pPr algn="l" fontAlgn="b"/>
                      <a:r>
                        <a:rPr lang="en-US" sz="800" u="none" strike="noStrike">
                          <a:effectLst/>
                        </a:rPr>
                        <a:t>If other, describe:</a:t>
                      </a:r>
                      <a:endParaRPr lang="en-US" sz="8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11244108"/>
                  </a:ext>
                </a:extLst>
              </a:tr>
              <a:tr h="137636">
                <a:tc>
                  <a:txBody>
                    <a:bodyPr/>
                    <a:lstStyle/>
                    <a:p>
                      <a:pPr algn="l" fontAlgn="t"/>
                      <a:r>
                        <a:rPr lang="en-US" sz="800" u="none" strike="noStrike" dirty="0">
                          <a:effectLst/>
                        </a:rPr>
                        <a:t> </a:t>
                      </a:r>
                      <a:endParaRPr lang="en-US" sz="800" b="0" i="1"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208811107"/>
                  </a:ext>
                </a:extLst>
              </a:tr>
            </a:tbl>
          </a:graphicData>
        </a:graphic>
      </p:graphicFrame>
      <p:pic>
        <p:nvPicPr>
          <p:cNvPr id="32" name="Check Box 108">
            <a:extLst>
              <a:ext uri="{63B3BB69-23CF-44E3-9099-C40C66FF867C}">
                <a14:compatExt xmlns:a14="http://schemas.microsoft.com/office/drawing/2010/main" spid="_x0000_s1132"/>
              </a:ext>
              <a:ext uri="{FF2B5EF4-FFF2-40B4-BE49-F238E27FC236}">
                <a16:creationId xmlns:a16="http://schemas.microsoft.com/office/drawing/2014/main" id="{00000000-0008-0000-0000-00006C040000}"/>
              </a:ext>
            </a:extLst>
          </p:cNvPr>
          <p:cNvPicPr>
            <a:picLocks noChangeAspect="1"/>
          </p:cNvPicPr>
          <p:nvPr/>
        </p:nvPicPr>
        <p:blipFill>
          <a:blip r:embed="rId3"/>
          <a:stretch>
            <a:fillRect/>
          </a:stretch>
        </p:blipFill>
        <p:spPr>
          <a:xfrm>
            <a:off x="4839892" y="10011966"/>
            <a:ext cx="3679031" cy="128588"/>
          </a:xfrm>
          <a:prstGeom prst="rect">
            <a:avLst/>
          </a:prstGeom>
        </p:spPr>
      </p:pic>
      <p:pic>
        <p:nvPicPr>
          <p:cNvPr id="33" name="Check Box 109">
            <a:extLst>
              <a:ext uri="{63B3BB69-23CF-44E3-9099-C40C66FF867C}">
                <a14:compatExt xmlns:a14="http://schemas.microsoft.com/office/drawing/2010/main" spid="_x0000_s1133"/>
              </a:ext>
              <a:ext uri="{FF2B5EF4-FFF2-40B4-BE49-F238E27FC236}">
                <a16:creationId xmlns:a16="http://schemas.microsoft.com/office/drawing/2014/main" id="{00000000-0008-0000-0000-00006D040000}"/>
              </a:ext>
            </a:extLst>
          </p:cNvPr>
          <p:cNvPicPr>
            <a:picLocks noChangeAspect="1"/>
          </p:cNvPicPr>
          <p:nvPr/>
        </p:nvPicPr>
        <p:blipFill>
          <a:blip r:embed="rId3"/>
          <a:stretch>
            <a:fillRect/>
          </a:stretch>
        </p:blipFill>
        <p:spPr>
          <a:xfrm>
            <a:off x="4839892" y="10154841"/>
            <a:ext cx="3679031" cy="128588"/>
          </a:xfrm>
          <a:prstGeom prst="rect">
            <a:avLst/>
          </a:prstGeom>
        </p:spPr>
      </p:pic>
      <p:pic>
        <p:nvPicPr>
          <p:cNvPr id="34" name="Check Box 110">
            <a:extLst>
              <a:ext uri="{63B3BB69-23CF-44E3-9099-C40C66FF867C}">
                <a14:compatExt xmlns:a14="http://schemas.microsoft.com/office/drawing/2010/main" spid="_x0000_s1134"/>
              </a:ext>
              <a:ext uri="{FF2B5EF4-FFF2-40B4-BE49-F238E27FC236}">
                <a16:creationId xmlns:a16="http://schemas.microsoft.com/office/drawing/2014/main" id="{00000000-0008-0000-0000-00006E040000}"/>
              </a:ext>
            </a:extLst>
          </p:cNvPr>
          <p:cNvPicPr>
            <a:picLocks noChangeAspect="1"/>
          </p:cNvPicPr>
          <p:nvPr/>
        </p:nvPicPr>
        <p:blipFill>
          <a:blip r:embed="rId5"/>
          <a:stretch>
            <a:fillRect/>
          </a:stretch>
        </p:blipFill>
        <p:spPr>
          <a:xfrm>
            <a:off x="4839892" y="10297716"/>
            <a:ext cx="3679031" cy="128588"/>
          </a:xfrm>
          <a:prstGeom prst="rect">
            <a:avLst/>
          </a:prstGeom>
        </p:spPr>
      </p:pic>
      <p:pic>
        <p:nvPicPr>
          <p:cNvPr id="35" name="Check Box 111">
            <a:extLst>
              <a:ext uri="{63B3BB69-23CF-44E3-9099-C40C66FF867C}">
                <a14:compatExt xmlns:a14="http://schemas.microsoft.com/office/drawing/2010/main" spid="_x0000_s1135"/>
              </a:ext>
              <a:ext uri="{FF2B5EF4-FFF2-40B4-BE49-F238E27FC236}">
                <a16:creationId xmlns:a16="http://schemas.microsoft.com/office/drawing/2014/main" id="{00000000-0008-0000-0000-00006F040000}"/>
              </a:ext>
            </a:extLst>
          </p:cNvPr>
          <p:cNvPicPr>
            <a:picLocks noChangeAspect="1"/>
          </p:cNvPicPr>
          <p:nvPr/>
        </p:nvPicPr>
        <p:blipFill>
          <a:blip r:embed="rId3"/>
          <a:stretch>
            <a:fillRect/>
          </a:stretch>
        </p:blipFill>
        <p:spPr>
          <a:xfrm>
            <a:off x="4839892" y="10440591"/>
            <a:ext cx="3679031" cy="128588"/>
          </a:xfrm>
          <a:prstGeom prst="rect">
            <a:avLst/>
          </a:prstGeom>
        </p:spPr>
      </p:pic>
      <p:pic>
        <p:nvPicPr>
          <p:cNvPr id="36" name="Check Box 112">
            <a:extLst>
              <a:ext uri="{63B3BB69-23CF-44E3-9099-C40C66FF867C}">
                <a14:compatExt xmlns:a14="http://schemas.microsoft.com/office/drawing/2010/main" spid="_x0000_s1136"/>
              </a:ext>
              <a:ext uri="{FF2B5EF4-FFF2-40B4-BE49-F238E27FC236}">
                <a16:creationId xmlns:a16="http://schemas.microsoft.com/office/drawing/2014/main" id="{00000000-0008-0000-0000-000070040000}"/>
              </a:ext>
            </a:extLst>
          </p:cNvPr>
          <p:cNvPicPr>
            <a:picLocks noChangeAspect="1"/>
          </p:cNvPicPr>
          <p:nvPr/>
        </p:nvPicPr>
        <p:blipFill>
          <a:blip r:embed="rId3"/>
          <a:stretch>
            <a:fillRect/>
          </a:stretch>
        </p:blipFill>
        <p:spPr>
          <a:xfrm>
            <a:off x="4839892" y="10583466"/>
            <a:ext cx="3679031" cy="128588"/>
          </a:xfrm>
          <a:prstGeom prst="rect">
            <a:avLst/>
          </a:prstGeom>
        </p:spPr>
      </p:pic>
      <p:pic>
        <p:nvPicPr>
          <p:cNvPr id="1050" name="Picture 26">
            <a:extLst>
              <a:ext uri="{FF2B5EF4-FFF2-40B4-BE49-F238E27FC236}">
                <a16:creationId xmlns:a16="http://schemas.microsoft.com/office/drawing/2014/main" id="{F33CF161-2D4A-47D5-9B2B-7B19478967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a:extLst>
              <a:ext uri="{FF2B5EF4-FFF2-40B4-BE49-F238E27FC236}">
                <a16:creationId xmlns:a16="http://schemas.microsoft.com/office/drawing/2014/main" id="{C4F885FF-E862-4FFB-9EC5-586B4CA64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705312B2-9257-49B7-979D-F5EAA58967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a:extLst>
              <a:ext uri="{FF2B5EF4-FFF2-40B4-BE49-F238E27FC236}">
                <a16:creationId xmlns:a16="http://schemas.microsoft.com/office/drawing/2014/main" id="{B372C01C-B51B-4D8B-A7DE-DA2029F941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345DB159-D2EA-4BA7-BFD8-E09343E41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78" y="-5568553"/>
            <a:ext cx="3686176" cy="135731"/>
          </a:xfrm>
          <a:prstGeom prst="rect">
            <a:avLst/>
          </a:prstGeom>
          <a:noFill/>
          <a:extLst>
            <a:ext uri="{909E8E84-426E-40DD-AFC4-6F175D3DCCD1}">
              <a14:hiddenFill xmlns:a14="http://schemas.microsoft.com/office/drawing/2010/main">
                <a:solidFill>
                  <a:srgbClr val="FFFFFF"/>
                </a:solidFill>
              </a14:hiddenFill>
            </a:ext>
          </a:extLst>
        </p:spPr>
      </p:pic>
      <p:pic>
        <p:nvPicPr>
          <p:cNvPr id="27" name="Graphic 26" descr="Garbage outline">
            <a:extLst>
              <a:ext uri="{FF2B5EF4-FFF2-40B4-BE49-F238E27FC236}">
                <a16:creationId xmlns:a16="http://schemas.microsoft.com/office/drawing/2014/main" id="{FBCB2FE3-37CE-4A6F-A6BC-90DF288E55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1949" y="3332052"/>
            <a:ext cx="502373" cy="502373"/>
          </a:xfrm>
          <a:prstGeom prst="rect">
            <a:avLst/>
          </a:prstGeom>
        </p:spPr>
      </p:pic>
      <p:pic>
        <p:nvPicPr>
          <p:cNvPr id="29" name="Graphic 28" descr="Banana Peel outline">
            <a:extLst>
              <a:ext uri="{FF2B5EF4-FFF2-40B4-BE49-F238E27FC236}">
                <a16:creationId xmlns:a16="http://schemas.microsoft.com/office/drawing/2014/main" id="{4AA3EDDF-CB04-4775-9E8E-C0564D3056F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01214" y="3834424"/>
            <a:ext cx="434237" cy="434237"/>
          </a:xfrm>
          <a:prstGeom prst="rect">
            <a:avLst/>
          </a:prstGeom>
        </p:spPr>
      </p:pic>
      <p:pic>
        <p:nvPicPr>
          <p:cNvPr id="52" name="Graphic 51" descr="Recycle">
            <a:extLst>
              <a:ext uri="{FF2B5EF4-FFF2-40B4-BE49-F238E27FC236}">
                <a16:creationId xmlns:a16="http://schemas.microsoft.com/office/drawing/2014/main" id="{BA7EE653-C862-4060-BCB0-3F21CAC305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01214" y="2167849"/>
            <a:ext cx="425045" cy="425045"/>
          </a:xfrm>
          <a:prstGeom prst="rect">
            <a:avLst/>
          </a:prstGeom>
        </p:spPr>
      </p:pic>
      <p:sp>
        <p:nvSpPr>
          <p:cNvPr id="37" name="TextBox 36">
            <a:extLst>
              <a:ext uri="{FF2B5EF4-FFF2-40B4-BE49-F238E27FC236}">
                <a16:creationId xmlns:a16="http://schemas.microsoft.com/office/drawing/2014/main" id="{A5F06704-9F43-4F53-8BC1-C8258F77014F}"/>
              </a:ext>
            </a:extLst>
          </p:cNvPr>
          <p:cNvSpPr txBox="1"/>
          <p:nvPr/>
        </p:nvSpPr>
        <p:spPr>
          <a:xfrm>
            <a:off x="2084587" y="3459716"/>
            <a:ext cx="5875342" cy="300082"/>
          </a:xfrm>
          <a:prstGeom prst="rect">
            <a:avLst/>
          </a:prstGeom>
          <a:noFill/>
        </p:spPr>
        <p:txBody>
          <a:bodyPr wrap="square" rtlCol="0">
            <a:spAutoFit/>
          </a:bodyPr>
          <a:lstStyle/>
          <a:p>
            <a:pPr defTabSz="342900"/>
            <a:r>
              <a:rPr lang="en-US" sz="1350" dirty="0">
                <a:solidFill>
                  <a:prstClr val="black"/>
                </a:solidFill>
                <a:latin typeface="Gill Sans MT"/>
              </a:rPr>
              <a:t>68 Cities (76%) do not have a residential food waste diversion program </a:t>
            </a:r>
          </a:p>
        </p:txBody>
      </p:sp>
      <p:sp>
        <p:nvSpPr>
          <p:cNvPr id="44" name="TextBox 43">
            <a:extLst>
              <a:ext uri="{FF2B5EF4-FFF2-40B4-BE49-F238E27FC236}">
                <a16:creationId xmlns:a16="http://schemas.microsoft.com/office/drawing/2014/main" id="{6035881B-9617-4E0D-970A-2E6CF6E65ECF}"/>
              </a:ext>
            </a:extLst>
          </p:cNvPr>
          <p:cNvSpPr txBox="1"/>
          <p:nvPr/>
        </p:nvSpPr>
        <p:spPr>
          <a:xfrm>
            <a:off x="2644643" y="2181592"/>
            <a:ext cx="5356357" cy="507831"/>
          </a:xfrm>
          <a:prstGeom prst="rect">
            <a:avLst/>
          </a:prstGeom>
          <a:noFill/>
        </p:spPr>
        <p:txBody>
          <a:bodyPr wrap="square" rtlCol="0">
            <a:spAutoFit/>
          </a:bodyPr>
          <a:lstStyle/>
          <a:p>
            <a:pPr defTabSz="342900"/>
            <a:r>
              <a:rPr lang="en-US" sz="1350" dirty="0">
                <a:solidFill>
                  <a:prstClr val="black"/>
                </a:solidFill>
                <a:latin typeface="Gill Sans MT"/>
              </a:rPr>
              <a:t>19 Cities collect residential food waste and green waste in the same Organics container (with no bag required)</a:t>
            </a:r>
          </a:p>
        </p:txBody>
      </p:sp>
      <p:sp>
        <p:nvSpPr>
          <p:cNvPr id="46" name="TextBox 45">
            <a:extLst>
              <a:ext uri="{FF2B5EF4-FFF2-40B4-BE49-F238E27FC236}">
                <a16:creationId xmlns:a16="http://schemas.microsoft.com/office/drawing/2014/main" id="{4CAB3220-8FCC-4C05-B832-B46EF1264789}"/>
              </a:ext>
            </a:extLst>
          </p:cNvPr>
          <p:cNvSpPr txBox="1"/>
          <p:nvPr/>
        </p:nvSpPr>
        <p:spPr>
          <a:xfrm>
            <a:off x="2644643" y="2838376"/>
            <a:ext cx="5228170" cy="300082"/>
          </a:xfrm>
          <a:prstGeom prst="rect">
            <a:avLst/>
          </a:prstGeom>
          <a:noFill/>
        </p:spPr>
        <p:txBody>
          <a:bodyPr wrap="square" rtlCol="0">
            <a:spAutoFit/>
          </a:bodyPr>
          <a:lstStyle/>
          <a:p>
            <a:pPr defTabSz="342900"/>
            <a:r>
              <a:rPr lang="en-US" sz="1350" dirty="0">
                <a:solidFill>
                  <a:prstClr val="black"/>
                </a:solidFill>
                <a:latin typeface="Gill Sans MT"/>
              </a:rPr>
              <a:t>1 City recovers food waste from the mixed waste stream</a:t>
            </a:r>
          </a:p>
        </p:txBody>
      </p:sp>
      <p:sp>
        <p:nvSpPr>
          <p:cNvPr id="47" name="TextBox 46">
            <a:extLst>
              <a:ext uri="{FF2B5EF4-FFF2-40B4-BE49-F238E27FC236}">
                <a16:creationId xmlns:a16="http://schemas.microsoft.com/office/drawing/2014/main" id="{DAF1FB2C-88F8-4BA5-9390-7E1DB41B34F1}"/>
              </a:ext>
            </a:extLst>
          </p:cNvPr>
          <p:cNvSpPr txBox="1"/>
          <p:nvPr/>
        </p:nvSpPr>
        <p:spPr>
          <a:xfrm>
            <a:off x="2626258" y="3911972"/>
            <a:ext cx="4805153" cy="300082"/>
          </a:xfrm>
          <a:prstGeom prst="rect">
            <a:avLst/>
          </a:prstGeom>
          <a:noFill/>
        </p:spPr>
        <p:txBody>
          <a:bodyPr wrap="square" rtlCol="0">
            <a:spAutoFit/>
          </a:bodyPr>
          <a:lstStyle/>
          <a:p>
            <a:pPr defTabSz="342900"/>
            <a:r>
              <a:rPr lang="en-US" sz="1350" dirty="0">
                <a:solidFill>
                  <a:prstClr val="black"/>
                </a:solidFill>
                <a:latin typeface="Gill Sans MT"/>
              </a:rPr>
              <a:t>6 additional cities planned to divert food waste by January 1, 2022</a:t>
            </a:r>
          </a:p>
        </p:txBody>
      </p:sp>
      <p:pic>
        <p:nvPicPr>
          <p:cNvPr id="50" name="Graphic 49" descr="Recycle">
            <a:extLst>
              <a:ext uri="{FF2B5EF4-FFF2-40B4-BE49-F238E27FC236}">
                <a16:creationId xmlns:a16="http://schemas.microsoft.com/office/drawing/2014/main" id="{989AA22B-7C8D-4E4A-94EA-9E0715FB8E0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202555" y="2736403"/>
            <a:ext cx="425045" cy="425045"/>
          </a:xfrm>
          <a:prstGeom prst="rect">
            <a:avLst/>
          </a:prstGeom>
        </p:spPr>
      </p:pic>
      <p:sp>
        <p:nvSpPr>
          <p:cNvPr id="51" name="TextBox 50">
            <a:extLst>
              <a:ext uri="{FF2B5EF4-FFF2-40B4-BE49-F238E27FC236}">
                <a16:creationId xmlns:a16="http://schemas.microsoft.com/office/drawing/2014/main" id="{07E1070C-D951-4727-9234-23978166E7F1}"/>
              </a:ext>
            </a:extLst>
          </p:cNvPr>
          <p:cNvSpPr txBox="1"/>
          <p:nvPr/>
        </p:nvSpPr>
        <p:spPr>
          <a:xfrm>
            <a:off x="1273696" y="1226289"/>
            <a:ext cx="1370948" cy="300082"/>
          </a:xfrm>
          <a:prstGeom prst="rect">
            <a:avLst/>
          </a:prstGeom>
          <a:noFill/>
        </p:spPr>
        <p:txBody>
          <a:bodyPr wrap="square" rtlCol="0">
            <a:spAutoFit/>
          </a:bodyPr>
          <a:lstStyle/>
          <a:p>
            <a:pPr defTabSz="342900"/>
            <a:r>
              <a:rPr lang="en-US" sz="1350" dirty="0">
                <a:solidFill>
                  <a:prstClr val="black"/>
                </a:solidFill>
                <a:latin typeface="Gill Sans MT"/>
              </a:rPr>
              <a:t>Out of 88 Cities:</a:t>
            </a:r>
          </a:p>
        </p:txBody>
      </p:sp>
      <p:sp>
        <p:nvSpPr>
          <p:cNvPr id="53" name="TextBox 52">
            <a:extLst>
              <a:ext uri="{FF2B5EF4-FFF2-40B4-BE49-F238E27FC236}">
                <a16:creationId xmlns:a16="http://schemas.microsoft.com/office/drawing/2014/main" id="{9332366E-7FBD-4909-9401-E51D12FCFE6A}"/>
              </a:ext>
            </a:extLst>
          </p:cNvPr>
          <p:cNvSpPr txBox="1"/>
          <p:nvPr/>
        </p:nvSpPr>
        <p:spPr>
          <a:xfrm>
            <a:off x="2084587" y="1660085"/>
            <a:ext cx="5450355" cy="300082"/>
          </a:xfrm>
          <a:prstGeom prst="rect">
            <a:avLst/>
          </a:prstGeom>
          <a:noFill/>
        </p:spPr>
        <p:txBody>
          <a:bodyPr wrap="square" rtlCol="0">
            <a:spAutoFit/>
          </a:bodyPr>
          <a:lstStyle/>
          <a:p>
            <a:pPr defTabSz="342900"/>
            <a:r>
              <a:rPr lang="en-US" sz="1350" dirty="0">
                <a:solidFill>
                  <a:prstClr val="black"/>
                </a:solidFill>
                <a:latin typeface="Gill Sans MT"/>
              </a:rPr>
              <a:t>20 Cities (24%) have a residential food waste diversion program</a:t>
            </a:r>
          </a:p>
        </p:txBody>
      </p:sp>
      <p:pic>
        <p:nvPicPr>
          <p:cNvPr id="5" name="Graphic 4" descr="Renovation (House With Sparkles) outline">
            <a:extLst>
              <a:ext uri="{FF2B5EF4-FFF2-40B4-BE49-F238E27FC236}">
                <a16:creationId xmlns:a16="http://schemas.microsoft.com/office/drawing/2014/main" id="{83DDB642-F75C-4CB4-9740-E402C78B5F9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61949" y="1488230"/>
            <a:ext cx="436763" cy="436763"/>
          </a:xfrm>
          <a:prstGeom prst="rect">
            <a:avLst/>
          </a:prstGeom>
        </p:spPr>
      </p:pic>
      <p:pic>
        <p:nvPicPr>
          <p:cNvPr id="17" name="Graphic 16" descr="Apple with solid fill">
            <a:extLst>
              <a:ext uri="{FF2B5EF4-FFF2-40B4-BE49-F238E27FC236}">
                <a16:creationId xmlns:a16="http://schemas.microsoft.com/office/drawing/2014/main" id="{D70FBD93-295E-4723-809B-B4E2E1FFE8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609058" y="1726277"/>
            <a:ext cx="258198" cy="258198"/>
          </a:xfrm>
          <a:prstGeom prst="rect">
            <a:avLst/>
          </a:prstGeom>
        </p:spPr>
      </p:pic>
      <p:pic>
        <p:nvPicPr>
          <p:cNvPr id="59" name="Picture 58" descr="Logo&#10;&#10;Description automatically generated">
            <a:extLst>
              <a:ext uri="{FF2B5EF4-FFF2-40B4-BE49-F238E27FC236}">
                <a16:creationId xmlns:a16="http://schemas.microsoft.com/office/drawing/2014/main" id="{E9CCD342-04B9-4A73-B338-5FCC339450F0}"/>
              </a:ext>
            </a:extLst>
          </p:cNvPr>
          <p:cNvPicPr>
            <a:picLocks noChangeAspect="1"/>
          </p:cNvPicPr>
          <p:nvPr/>
        </p:nvPicPr>
        <p:blipFill>
          <a:blip r:embed="rId19"/>
          <a:stretch>
            <a:fillRect/>
          </a:stretch>
        </p:blipFill>
        <p:spPr>
          <a:xfrm>
            <a:off x="1221615" y="4564414"/>
            <a:ext cx="487694" cy="487694"/>
          </a:xfrm>
          <a:prstGeom prst="rect">
            <a:avLst/>
          </a:prstGeom>
        </p:spPr>
      </p:pic>
    </p:spTree>
    <p:extLst>
      <p:ext uri="{BB962C8B-B14F-4D97-AF65-F5344CB8AC3E}">
        <p14:creationId xmlns:p14="http://schemas.microsoft.com/office/powerpoint/2010/main" val="2679135195"/>
      </p:ext>
    </p:extLst>
  </p:cSld>
  <p:clrMapOvr>
    <a:masterClrMapping/>
  </p:clrMapOvr>
  <p:transition spd="slow">
    <p:push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607B-1DC6-4C44-A1B4-E44674C77499}"/>
              </a:ext>
            </a:extLst>
          </p:cNvPr>
          <p:cNvSpPr>
            <a:spLocks noGrp="1"/>
          </p:cNvSpPr>
          <p:nvPr>
            <p:ph type="title"/>
          </p:nvPr>
        </p:nvSpPr>
        <p:spPr/>
        <p:txBody>
          <a:bodyPr>
            <a:normAutofit fontScale="90000"/>
          </a:bodyPr>
          <a:lstStyle/>
          <a:p>
            <a:r>
              <a:rPr lang="en-US" dirty="0"/>
              <a:t>Monthly Residential Rates</a:t>
            </a:r>
            <a:br>
              <a:rPr lang="en-US" dirty="0"/>
            </a:br>
            <a:r>
              <a:rPr lang="en-US" sz="1350" dirty="0"/>
              <a:t>Based on a 95 Gallon Refuse Container, as of July 1, 2021</a:t>
            </a:r>
            <a:endParaRPr lang="en-US" dirty="0"/>
          </a:p>
        </p:txBody>
      </p:sp>
      <p:sp>
        <p:nvSpPr>
          <p:cNvPr id="4" name="Slide Number Placeholder 3">
            <a:extLst>
              <a:ext uri="{FF2B5EF4-FFF2-40B4-BE49-F238E27FC236}">
                <a16:creationId xmlns:a16="http://schemas.microsoft.com/office/drawing/2014/main" id="{9B4292CF-652D-4CAE-8E28-208206E4E2A8}"/>
              </a:ext>
            </a:extLst>
          </p:cNvPr>
          <p:cNvSpPr>
            <a:spLocks noGrp="1"/>
          </p:cNvSpPr>
          <p:nvPr>
            <p:ph type="sldNum" sz="quarter" idx="12"/>
          </p:nvPr>
        </p:nvSpPr>
        <p:spPr/>
        <p:txBody>
          <a:bodyPr/>
          <a:lstStyle/>
          <a:p>
            <a:pPr defTabSz="342900"/>
            <a:r>
              <a:rPr lang="en-US" dirty="0">
                <a:latin typeface="Gill Sans MT"/>
              </a:rPr>
              <a:t>8</a:t>
            </a:r>
          </a:p>
        </p:txBody>
      </p:sp>
      <p:pic>
        <p:nvPicPr>
          <p:cNvPr id="19" name="Picture 18" descr="Logo&#10;&#10;Description automatically generated">
            <a:extLst>
              <a:ext uri="{FF2B5EF4-FFF2-40B4-BE49-F238E27FC236}">
                <a16:creationId xmlns:a16="http://schemas.microsoft.com/office/drawing/2014/main" id="{F6B493A9-5799-4B42-A8E0-6F16AD32A804}"/>
              </a:ext>
            </a:extLst>
          </p:cNvPr>
          <p:cNvPicPr>
            <a:picLocks noChangeAspect="1"/>
          </p:cNvPicPr>
          <p:nvPr/>
        </p:nvPicPr>
        <p:blipFill>
          <a:blip r:embed="rId3"/>
          <a:stretch>
            <a:fillRect/>
          </a:stretch>
        </p:blipFill>
        <p:spPr>
          <a:xfrm>
            <a:off x="1221615" y="4564414"/>
            <a:ext cx="487694" cy="487694"/>
          </a:xfrm>
          <a:prstGeom prst="rect">
            <a:avLst/>
          </a:prstGeom>
        </p:spPr>
      </p:pic>
      <p:graphicFrame>
        <p:nvGraphicFramePr>
          <p:cNvPr id="10" name="Chart 9">
            <a:extLst>
              <a:ext uri="{FF2B5EF4-FFF2-40B4-BE49-F238E27FC236}">
                <a16:creationId xmlns:a16="http://schemas.microsoft.com/office/drawing/2014/main" id="{1B12923C-DEC3-45E9-8A55-B84D2F7698E7}"/>
              </a:ext>
            </a:extLst>
          </p:cNvPr>
          <p:cNvGraphicFramePr>
            <a:graphicFrameLocks/>
          </p:cNvGraphicFramePr>
          <p:nvPr>
            <p:extLst>
              <p:ext uri="{D42A27DB-BD31-4B8C-83A1-F6EECF244321}">
                <p14:modId xmlns:p14="http://schemas.microsoft.com/office/powerpoint/2010/main" val="545640235"/>
              </p:ext>
            </p:extLst>
          </p:nvPr>
        </p:nvGraphicFramePr>
        <p:xfrm>
          <a:off x="581192" y="1159073"/>
          <a:ext cx="7989752" cy="36191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1135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F99A9F5-2E81-423E-959F-CE827E660447}"/>
              </a:ext>
            </a:extLst>
          </p:cNvPr>
          <p:cNvPicPr>
            <a:picLocks noChangeAspect="1"/>
          </p:cNvPicPr>
          <p:nvPr/>
        </p:nvPicPr>
        <p:blipFill>
          <a:blip r:embed="rId2"/>
          <a:stretch>
            <a:fillRect/>
          </a:stretch>
        </p:blipFill>
        <p:spPr>
          <a:xfrm>
            <a:off x="1143000" y="206491"/>
            <a:ext cx="6858000" cy="4937009"/>
          </a:xfrm>
          <a:prstGeom prst="rect">
            <a:avLst/>
          </a:prstGeom>
        </p:spPr>
      </p:pic>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451D"/>
                </a:solidFill>
                <a:effectLst/>
                <a:uLnTx/>
                <a:uFillTx/>
                <a:latin typeface="Gill Sans MT"/>
                <a:ea typeface="+mn-ea"/>
                <a:cs typeface="+mn-cs"/>
              </a:rPr>
              <a:t>9</a:t>
            </a:r>
          </a:p>
        </p:txBody>
      </p:sp>
    </p:spTree>
    <p:extLst>
      <p:ext uri="{BB962C8B-B14F-4D97-AF65-F5344CB8AC3E}">
        <p14:creationId xmlns:p14="http://schemas.microsoft.com/office/powerpoint/2010/main" val="3905401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64DEE-D9C9-4303-AD80-7D971A84CD3A}"/>
              </a:ext>
            </a:extLst>
          </p:cNvPr>
          <p:cNvSpPr>
            <a:spLocks noGrp="1"/>
          </p:cNvSpPr>
          <p:nvPr>
            <p:ph type="title"/>
          </p:nvPr>
        </p:nvSpPr>
        <p:spPr/>
        <p:txBody>
          <a:bodyPr>
            <a:normAutofit fontScale="90000"/>
          </a:bodyPr>
          <a:lstStyle/>
          <a:p>
            <a:r>
              <a:rPr lang="en-US" dirty="0"/>
              <a:t>Commercial market share within La county</a:t>
            </a:r>
            <a:br>
              <a:rPr lang="en-US" dirty="0"/>
            </a:br>
            <a:r>
              <a:rPr lang="en-US" sz="1500" dirty="0"/>
              <a:t>based on number of Cities, as of July 1, 2021</a:t>
            </a:r>
            <a:endParaRPr lang="en-US" dirty="0"/>
          </a:p>
        </p:txBody>
      </p:sp>
      <p:sp>
        <p:nvSpPr>
          <p:cNvPr id="4" name="Slide Number Placeholder 3">
            <a:extLst>
              <a:ext uri="{FF2B5EF4-FFF2-40B4-BE49-F238E27FC236}">
                <a16:creationId xmlns:a16="http://schemas.microsoft.com/office/drawing/2014/main" id="{9F15B1E9-97CD-479B-A923-AE1F6CD702C1}"/>
              </a:ext>
            </a:extLst>
          </p:cNvPr>
          <p:cNvSpPr>
            <a:spLocks noGrp="1"/>
          </p:cNvSpPr>
          <p:nvPr>
            <p:ph type="sldNum" sz="quarter" idx="12"/>
          </p:nvPr>
        </p:nvSpPr>
        <p:spPr/>
        <p:txBody>
          <a:bodyPr/>
          <a:lstStyle/>
          <a:p>
            <a:pPr defTabSz="342900"/>
            <a:r>
              <a:rPr lang="en-US" dirty="0">
                <a:latin typeface="Gill Sans MT"/>
              </a:rPr>
              <a:t>10</a:t>
            </a:r>
          </a:p>
        </p:txBody>
      </p:sp>
      <p:pic>
        <p:nvPicPr>
          <p:cNvPr id="8" name="Picture 7" descr="Logo&#10;&#10;Description automatically generated">
            <a:extLst>
              <a:ext uri="{FF2B5EF4-FFF2-40B4-BE49-F238E27FC236}">
                <a16:creationId xmlns:a16="http://schemas.microsoft.com/office/drawing/2014/main" id="{4B84C9D9-F1DA-41A7-BE1B-09365DF90D10}"/>
              </a:ext>
            </a:extLst>
          </p:cNvPr>
          <p:cNvPicPr>
            <a:picLocks noChangeAspect="1"/>
          </p:cNvPicPr>
          <p:nvPr/>
        </p:nvPicPr>
        <p:blipFill>
          <a:blip r:embed="rId3"/>
          <a:stretch>
            <a:fillRect/>
          </a:stretch>
        </p:blipFill>
        <p:spPr>
          <a:xfrm>
            <a:off x="1221615" y="4564414"/>
            <a:ext cx="487694" cy="487694"/>
          </a:xfrm>
          <a:prstGeom prst="rect">
            <a:avLst/>
          </a:prstGeom>
        </p:spPr>
      </p:pic>
      <p:pic>
        <p:nvPicPr>
          <p:cNvPr id="3" name="Picture 2">
            <a:extLst>
              <a:ext uri="{FF2B5EF4-FFF2-40B4-BE49-F238E27FC236}">
                <a16:creationId xmlns:a16="http://schemas.microsoft.com/office/drawing/2014/main" id="{D81212A8-CC6D-4E8A-93BA-83B0737E2D20}"/>
              </a:ext>
            </a:extLst>
          </p:cNvPr>
          <p:cNvPicPr>
            <a:picLocks noChangeAspect="1"/>
          </p:cNvPicPr>
          <p:nvPr/>
        </p:nvPicPr>
        <p:blipFill>
          <a:blip r:embed="rId4"/>
          <a:stretch>
            <a:fillRect/>
          </a:stretch>
        </p:blipFill>
        <p:spPr>
          <a:xfrm>
            <a:off x="1193536" y="1159815"/>
            <a:ext cx="6219636" cy="3855292"/>
          </a:xfrm>
          <a:prstGeom prst="rect">
            <a:avLst/>
          </a:prstGeom>
        </p:spPr>
      </p:pic>
    </p:spTree>
    <p:extLst>
      <p:ext uri="{BB962C8B-B14F-4D97-AF65-F5344CB8AC3E}">
        <p14:creationId xmlns:p14="http://schemas.microsoft.com/office/powerpoint/2010/main" val="1409424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A0615-FDB9-493C-BEA4-2A75859F4AC3}"/>
              </a:ext>
            </a:extLst>
          </p:cNvPr>
          <p:cNvSpPr>
            <a:spLocks noGrp="1"/>
          </p:cNvSpPr>
          <p:nvPr>
            <p:ph type="title"/>
          </p:nvPr>
        </p:nvSpPr>
        <p:spPr/>
        <p:txBody>
          <a:bodyPr>
            <a:normAutofit fontScale="90000"/>
          </a:bodyPr>
          <a:lstStyle/>
          <a:p>
            <a:r>
              <a:rPr lang="en-US" dirty="0"/>
              <a:t>Commercial Food Waste Diversion programs*</a:t>
            </a:r>
            <a:br>
              <a:rPr lang="en-US" dirty="0"/>
            </a:br>
            <a:r>
              <a:rPr lang="en-US" sz="1350" dirty="0"/>
              <a:t>As of July 1, 2021</a:t>
            </a:r>
          </a:p>
        </p:txBody>
      </p:sp>
      <p:sp>
        <p:nvSpPr>
          <p:cNvPr id="4" name="Slide Number Placeholder 3">
            <a:extLst>
              <a:ext uri="{FF2B5EF4-FFF2-40B4-BE49-F238E27FC236}">
                <a16:creationId xmlns:a16="http://schemas.microsoft.com/office/drawing/2014/main" id="{FEFDB069-88AD-4B8A-9EA7-DEE99EDE1352}"/>
              </a:ext>
            </a:extLst>
          </p:cNvPr>
          <p:cNvSpPr>
            <a:spLocks noGrp="1"/>
          </p:cNvSpPr>
          <p:nvPr>
            <p:ph type="sldNum" sz="quarter" idx="12"/>
          </p:nvPr>
        </p:nvSpPr>
        <p:spPr>
          <a:xfrm>
            <a:off x="7551073" y="4778394"/>
            <a:ext cx="309693" cy="276870"/>
          </a:xfrm>
        </p:spPr>
        <p:txBody>
          <a:bodyPr/>
          <a:lstStyle/>
          <a:p>
            <a:pPr defTabSz="342900"/>
            <a:r>
              <a:rPr lang="en-US" dirty="0">
                <a:latin typeface="Gill Sans MT"/>
              </a:rPr>
              <a:t>11</a:t>
            </a:r>
          </a:p>
        </p:txBody>
      </p:sp>
      <p:pic>
        <p:nvPicPr>
          <p:cNvPr id="8" name="Picture 7" descr="Logo&#10;&#10;Description automatically generated">
            <a:extLst>
              <a:ext uri="{FF2B5EF4-FFF2-40B4-BE49-F238E27FC236}">
                <a16:creationId xmlns:a16="http://schemas.microsoft.com/office/drawing/2014/main" id="{56FF3AFD-F777-4443-A84C-D59F504D2071}"/>
              </a:ext>
            </a:extLst>
          </p:cNvPr>
          <p:cNvPicPr>
            <a:picLocks noChangeAspect="1"/>
          </p:cNvPicPr>
          <p:nvPr/>
        </p:nvPicPr>
        <p:blipFill>
          <a:blip r:embed="rId3"/>
          <a:stretch>
            <a:fillRect/>
          </a:stretch>
        </p:blipFill>
        <p:spPr>
          <a:xfrm>
            <a:off x="1221615" y="4564414"/>
            <a:ext cx="487694" cy="487694"/>
          </a:xfrm>
          <a:prstGeom prst="rect">
            <a:avLst/>
          </a:prstGeom>
        </p:spPr>
      </p:pic>
      <p:sp>
        <p:nvSpPr>
          <p:cNvPr id="9" name="TextBox 8">
            <a:extLst>
              <a:ext uri="{FF2B5EF4-FFF2-40B4-BE49-F238E27FC236}">
                <a16:creationId xmlns:a16="http://schemas.microsoft.com/office/drawing/2014/main" id="{9F19CE64-377B-43C0-997D-DF3A6EF7894E}"/>
              </a:ext>
            </a:extLst>
          </p:cNvPr>
          <p:cNvSpPr txBox="1"/>
          <p:nvPr/>
        </p:nvSpPr>
        <p:spPr>
          <a:xfrm>
            <a:off x="1709309" y="4778265"/>
            <a:ext cx="5921282" cy="276999"/>
          </a:xfrm>
          <a:prstGeom prst="rect">
            <a:avLst/>
          </a:prstGeom>
          <a:noFill/>
        </p:spPr>
        <p:txBody>
          <a:bodyPr wrap="square" rtlCol="0">
            <a:spAutoFit/>
          </a:bodyPr>
          <a:lstStyle/>
          <a:p>
            <a:pPr defTabSz="342900"/>
            <a:r>
              <a:rPr lang="en-US" sz="1200" dirty="0">
                <a:solidFill>
                  <a:prstClr val="black"/>
                </a:solidFill>
                <a:latin typeface="Gill Sans MT"/>
              </a:rPr>
              <a:t>*Based on 71 Cities whose commercial food waste diversion program could be determined</a:t>
            </a:r>
          </a:p>
        </p:txBody>
      </p:sp>
      <p:pic>
        <p:nvPicPr>
          <p:cNvPr id="3" name="Picture 2">
            <a:extLst>
              <a:ext uri="{FF2B5EF4-FFF2-40B4-BE49-F238E27FC236}">
                <a16:creationId xmlns:a16="http://schemas.microsoft.com/office/drawing/2014/main" id="{596418E5-FC41-4691-9C0C-B7D272B122F9}"/>
              </a:ext>
            </a:extLst>
          </p:cNvPr>
          <p:cNvPicPr>
            <a:picLocks noChangeAspect="1"/>
          </p:cNvPicPr>
          <p:nvPr/>
        </p:nvPicPr>
        <p:blipFill>
          <a:blip r:embed="rId4"/>
          <a:stretch>
            <a:fillRect/>
          </a:stretch>
        </p:blipFill>
        <p:spPr>
          <a:xfrm>
            <a:off x="1297952" y="1026743"/>
            <a:ext cx="6164205" cy="3726875"/>
          </a:xfrm>
          <a:prstGeom prst="rect">
            <a:avLst/>
          </a:prstGeom>
        </p:spPr>
      </p:pic>
    </p:spTree>
    <p:extLst>
      <p:ext uri="{BB962C8B-B14F-4D97-AF65-F5344CB8AC3E}">
        <p14:creationId xmlns:p14="http://schemas.microsoft.com/office/powerpoint/2010/main" val="38979728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0D7E0-EBB3-4033-BE29-66C4C1E55D14}"/>
              </a:ext>
            </a:extLst>
          </p:cNvPr>
          <p:cNvSpPr>
            <a:spLocks noGrp="1"/>
          </p:cNvSpPr>
          <p:nvPr>
            <p:ph type="title"/>
          </p:nvPr>
        </p:nvSpPr>
        <p:spPr>
          <a:xfrm>
            <a:off x="1578894" y="515606"/>
            <a:ext cx="6167582" cy="487694"/>
          </a:xfrm>
        </p:spPr>
        <p:txBody>
          <a:bodyPr>
            <a:normAutofit/>
          </a:bodyPr>
          <a:lstStyle/>
          <a:p>
            <a:r>
              <a:rPr lang="en-US" sz="1650" dirty="0"/>
              <a:t>Are Exclusive Franchise commercial rates Bundled?</a:t>
            </a:r>
            <a:endParaRPr lang="en-US" sz="1350" dirty="0"/>
          </a:p>
        </p:txBody>
      </p:sp>
      <p:sp>
        <p:nvSpPr>
          <p:cNvPr id="4" name="Slide Number Placeholder 3">
            <a:extLst>
              <a:ext uri="{FF2B5EF4-FFF2-40B4-BE49-F238E27FC236}">
                <a16:creationId xmlns:a16="http://schemas.microsoft.com/office/drawing/2014/main" id="{86F25A24-A755-4A6E-8997-FACBD0752BF4}"/>
              </a:ext>
            </a:extLst>
          </p:cNvPr>
          <p:cNvSpPr>
            <a:spLocks noGrp="1"/>
          </p:cNvSpPr>
          <p:nvPr>
            <p:ph type="sldNum" sz="quarter" idx="12"/>
          </p:nvPr>
        </p:nvSpPr>
        <p:spPr/>
        <p:txBody>
          <a:bodyPr/>
          <a:lstStyle/>
          <a:p>
            <a:pPr defTabSz="342900"/>
            <a:r>
              <a:rPr lang="en-US" dirty="0">
                <a:latin typeface="Gill Sans MT"/>
              </a:rPr>
              <a:t>12</a:t>
            </a:r>
          </a:p>
        </p:txBody>
      </p:sp>
      <p:pic>
        <p:nvPicPr>
          <p:cNvPr id="8" name="Picture 7" descr="Logo&#10;&#10;Description automatically generated">
            <a:extLst>
              <a:ext uri="{FF2B5EF4-FFF2-40B4-BE49-F238E27FC236}">
                <a16:creationId xmlns:a16="http://schemas.microsoft.com/office/drawing/2014/main" id="{EF343BE2-7C20-4733-B3AB-9FD4F2E9AA0D}"/>
              </a:ext>
            </a:extLst>
          </p:cNvPr>
          <p:cNvPicPr>
            <a:picLocks noChangeAspect="1"/>
          </p:cNvPicPr>
          <p:nvPr/>
        </p:nvPicPr>
        <p:blipFill>
          <a:blip r:embed="rId3"/>
          <a:stretch>
            <a:fillRect/>
          </a:stretch>
        </p:blipFill>
        <p:spPr>
          <a:xfrm>
            <a:off x="1221615" y="4564414"/>
            <a:ext cx="487694" cy="487694"/>
          </a:xfrm>
          <a:prstGeom prst="rect">
            <a:avLst/>
          </a:prstGeom>
        </p:spPr>
      </p:pic>
      <p:pic>
        <p:nvPicPr>
          <p:cNvPr id="3" name="Picture 2">
            <a:extLst>
              <a:ext uri="{FF2B5EF4-FFF2-40B4-BE49-F238E27FC236}">
                <a16:creationId xmlns:a16="http://schemas.microsoft.com/office/drawing/2014/main" id="{A011D217-AD52-4E3A-A847-6044B9CC16B1}"/>
              </a:ext>
            </a:extLst>
          </p:cNvPr>
          <p:cNvPicPr>
            <a:picLocks noChangeAspect="1"/>
          </p:cNvPicPr>
          <p:nvPr/>
        </p:nvPicPr>
        <p:blipFill>
          <a:blip r:embed="rId4"/>
          <a:stretch>
            <a:fillRect/>
          </a:stretch>
        </p:blipFill>
        <p:spPr>
          <a:xfrm>
            <a:off x="1578894" y="1160395"/>
            <a:ext cx="6503558" cy="3804242"/>
          </a:xfrm>
          <a:prstGeom prst="rect">
            <a:avLst/>
          </a:prstGeom>
        </p:spPr>
      </p:pic>
    </p:spTree>
    <p:extLst>
      <p:ext uri="{BB962C8B-B14F-4D97-AF65-F5344CB8AC3E}">
        <p14:creationId xmlns:p14="http://schemas.microsoft.com/office/powerpoint/2010/main" val="14044224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Chart, bar chart&#10;&#10;Description automatically generated">
            <a:extLst>
              <a:ext uri="{FF2B5EF4-FFF2-40B4-BE49-F238E27FC236}">
                <a16:creationId xmlns:a16="http://schemas.microsoft.com/office/drawing/2014/main" id="{EB645591-0A69-4DE1-844A-C1E0C9A9648E}"/>
              </a:ext>
            </a:extLst>
          </p:cNvPr>
          <p:cNvPicPr>
            <a:picLocks noChangeAspect="1"/>
          </p:cNvPicPr>
          <p:nvPr/>
        </p:nvPicPr>
        <p:blipFill>
          <a:blip r:embed="rId2"/>
          <a:stretch>
            <a:fillRect/>
          </a:stretch>
        </p:blipFill>
        <p:spPr>
          <a:xfrm>
            <a:off x="1734300" y="1175858"/>
            <a:ext cx="5945400" cy="3223786"/>
          </a:xfrm>
          <a:prstGeom prst="rect">
            <a:avLst/>
          </a:prstGeom>
        </p:spPr>
      </p:pic>
      <p:pic>
        <p:nvPicPr>
          <p:cNvPr id="13" name="Picture 2" descr="Toter 2 cu. yds. 1000 lbs. Capacity Front Load Container (2 Standard  Casters and 2 Swivel Casters) - Midnight Gray FL020-U0MGY - The Home Depot">
            <a:extLst>
              <a:ext uri="{FF2B5EF4-FFF2-40B4-BE49-F238E27FC236}">
                <a16:creationId xmlns:a16="http://schemas.microsoft.com/office/drawing/2014/main" id="{35A41495-7C49-4728-A473-65D5A381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755" y="2573053"/>
            <a:ext cx="614978" cy="6149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360D97D-8D79-442C-8DF7-301753975C6D}"/>
              </a:ext>
            </a:extLst>
          </p:cNvPr>
          <p:cNvSpPr>
            <a:spLocks noGrp="1"/>
          </p:cNvSpPr>
          <p:nvPr>
            <p:ph type="title"/>
          </p:nvPr>
        </p:nvSpPr>
        <p:spPr/>
        <p:txBody>
          <a:bodyPr>
            <a:normAutofit fontScale="90000"/>
          </a:bodyPr>
          <a:lstStyle/>
          <a:p>
            <a:r>
              <a:rPr lang="en-US" dirty="0"/>
              <a:t>Monthly Commercial Refuse Rates</a:t>
            </a:r>
            <a:br>
              <a:rPr lang="en-US" dirty="0"/>
            </a:br>
            <a:r>
              <a:rPr lang="en-US" sz="1350" dirty="0"/>
              <a:t>As of July 1, 2021</a:t>
            </a:r>
          </a:p>
        </p:txBody>
      </p:sp>
      <p:sp>
        <p:nvSpPr>
          <p:cNvPr id="4" name="Slide Number Placeholder 3">
            <a:extLst>
              <a:ext uri="{FF2B5EF4-FFF2-40B4-BE49-F238E27FC236}">
                <a16:creationId xmlns:a16="http://schemas.microsoft.com/office/drawing/2014/main" id="{AEC20E61-65DC-40D4-B068-B1F2872CB205}"/>
              </a:ext>
            </a:extLst>
          </p:cNvPr>
          <p:cNvSpPr>
            <a:spLocks noGrp="1"/>
          </p:cNvSpPr>
          <p:nvPr>
            <p:ph type="sldNum" sz="quarter" idx="12"/>
          </p:nvPr>
        </p:nvSpPr>
        <p:spPr/>
        <p:txBody>
          <a:bodyPr/>
          <a:lstStyle/>
          <a:p>
            <a:pPr defTabSz="342900"/>
            <a:r>
              <a:rPr lang="en-US" dirty="0">
                <a:latin typeface="Gill Sans MT"/>
              </a:rPr>
              <a:t>13</a:t>
            </a:r>
          </a:p>
        </p:txBody>
      </p:sp>
      <p:pic>
        <p:nvPicPr>
          <p:cNvPr id="14" name="Picture 13" descr="Logo&#10;&#10;Description automatically generated">
            <a:extLst>
              <a:ext uri="{FF2B5EF4-FFF2-40B4-BE49-F238E27FC236}">
                <a16:creationId xmlns:a16="http://schemas.microsoft.com/office/drawing/2014/main" id="{27EA38C7-1605-478E-AC64-60B5C84069C1}"/>
              </a:ext>
            </a:extLst>
          </p:cNvPr>
          <p:cNvPicPr>
            <a:picLocks noChangeAspect="1"/>
          </p:cNvPicPr>
          <p:nvPr/>
        </p:nvPicPr>
        <p:blipFill>
          <a:blip r:embed="rId4"/>
          <a:stretch>
            <a:fillRect/>
          </a:stretch>
        </p:blipFill>
        <p:spPr>
          <a:xfrm>
            <a:off x="1221615" y="4564414"/>
            <a:ext cx="487694" cy="487694"/>
          </a:xfrm>
          <a:prstGeom prst="rect">
            <a:avLst/>
          </a:prstGeom>
        </p:spPr>
      </p:pic>
      <p:pic>
        <p:nvPicPr>
          <p:cNvPr id="1026" name="Picture 2" descr="Toter 2 cu. yds. 1000 lbs. Capacity Front Load Container (2 Standard  Casters and 2 Swivel Casters) - Midnight Gray FL020-U0MGY - The Home Depot">
            <a:extLst>
              <a:ext uri="{FF2B5EF4-FFF2-40B4-BE49-F238E27FC236}">
                <a16:creationId xmlns:a16="http://schemas.microsoft.com/office/drawing/2014/main" id="{5CA34609-41B0-4D79-BB11-4DF357D4B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919" y="1223447"/>
            <a:ext cx="743646" cy="69639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848BCA3-F02E-4B91-9AA1-0CC75D6E2D44}"/>
              </a:ext>
            </a:extLst>
          </p:cNvPr>
          <p:cNvSpPr txBox="1"/>
          <p:nvPr/>
        </p:nvSpPr>
        <p:spPr>
          <a:xfrm>
            <a:off x="2044508" y="1479853"/>
            <a:ext cx="445968" cy="415498"/>
          </a:xfrm>
          <a:prstGeom prst="rect">
            <a:avLst/>
          </a:prstGeom>
          <a:noFill/>
        </p:spPr>
        <p:txBody>
          <a:bodyPr wrap="square" rtlCol="0">
            <a:spAutoFit/>
          </a:bodyPr>
          <a:lstStyle/>
          <a:p>
            <a:pPr algn="ctr" defTabSz="342900"/>
            <a:r>
              <a:rPr lang="en-US" sz="1050" dirty="0">
                <a:solidFill>
                  <a:prstClr val="white"/>
                </a:solidFill>
                <a:latin typeface="Gill Sans MT"/>
              </a:rPr>
              <a:t>3 CY </a:t>
            </a:r>
          </a:p>
        </p:txBody>
      </p:sp>
      <p:sp>
        <p:nvSpPr>
          <p:cNvPr id="10" name="TextBox 9">
            <a:extLst>
              <a:ext uri="{FF2B5EF4-FFF2-40B4-BE49-F238E27FC236}">
                <a16:creationId xmlns:a16="http://schemas.microsoft.com/office/drawing/2014/main" id="{CD9CF96C-8681-4DE8-B8D0-0BCD27F8FE42}"/>
              </a:ext>
            </a:extLst>
          </p:cNvPr>
          <p:cNvSpPr txBox="1"/>
          <p:nvPr/>
        </p:nvSpPr>
        <p:spPr>
          <a:xfrm>
            <a:off x="2085008" y="2809602"/>
            <a:ext cx="486468" cy="230832"/>
          </a:xfrm>
          <a:prstGeom prst="rect">
            <a:avLst/>
          </a:prstGeom>
          <a:noFill/>
        </p:spPr>
        <p:txBody>
          <a:bodyPr wrap="square" lIns="68580" tIns="34290" rIns="68580" bIns="34290" rtlCol="0" anchor="t">
            <a:spAutoFit/>
          </a:bodyPr>
          <a:lstStyle/>
          <a:p>
            <a:pPr algn="ctr" defTabSz="342900"/>
            <a:r>
              <a:rPr lang="en-US" sz="1050" dirty="0">
                <a:solidFill>
                  <a:prstClr val="white"/>
                </a:solidFill>
                <a:latin typeface="Gill Sans MT"/>
              </a:rPr>
              <a:t>2 CY </a:t>
            </a:r>
          </a:p>
        </p:txBody>
      </p:sp>
    </p:spTree>
    <p:extLst>
      <p:ext uri="{BB962C8B-B14F-4D97-AF65-F5344CB8AC3E}">
        <p14:creationId xmlns:p14="http://schemas.microsoft.com/office/powerpoint/2010/main" val="534592048"/>
      </p:ext>
    </p:extLst>
  </p:cSld>
  <p:clrMapOvr>
    <a:masterClrMapping/>
  </p:clrMapOvr>
  <p:transition spd="slow">
    <p:push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Timeline, bar chart&#10;&#10;Description automatically generated">
            <a:extLst>
              <a:ext uri="{FF2B5EF4-FFF2-40B4-BE49-F238E27FC236}">
                <a16:creationId xmlns:a16="http://schemas.microsoft.com/office/drawing/2014/main" id="{06116859-6AE1-43C5-92DC-F782934D2809}"/>
              </a:ext>
            </a:extLst>
          </p:cNvPr>
          <p:cNvPicPr>
            <a:picLocks noChangeAspect="1"/>
          </p:cNvPicPr>
          <p:nvPr/>
        </p:nvPicPr>
        <p:blipFill>
          <a:blip r:embed="rId3"/>
          <a:stretch>
            <a:fillRect/>
          </a:stretch>
        </p:blipFill>
        <p:spPr>
          <a:xfrm>
            <a:off x="1444050" y="1461476"/>
            <a:ext cx="6330150" cy="3064298"/>
          </a:xfrm>
          <a:prstGeom prst="rect">
            <a:avLst/>
          </a:prstGeom>
        </p:spPr>
      </p:pic>
      <p:sp>
        <p:nvSpPr>
          <p:cNvPr id="2" name="Title 1"/>
          <p:cNvSpPr>
            <a:spLocks noGrp="1"/>
          </p:cNvSpPr>
          <p:nvPr>
            <p:ph type="title"/>
          </p:nvPr>
        </p:nvSpPr>
        <p:spPr/>
        <p:txBody>
          <a:bodyPr>
            <a:normAutofit/>
          </a:bodyPr>
          <a:lstStyle/>
          <a:p>
            <a:r>
              <a:rPr lang="en-US" dirty="0"/>
              <a:t>Monthly Commercial Organics rates</a:t>
            </a:r>
          </a:p>
        </p:txBody>
      </p:sp>
      <p:sp>
        <p:nvSpPr>
          <p:cNvPr id="4" name="Slide Number Placeholder 3"/>
          <p:cNvSpPr>
            <a:spLocks noGrp="1"/>
          </p:cNvSpPr>
          <p:nvPr>
            <p:ph type="sldNum" sz="quarter" idx="12"/>
          </p:nvPr>
        </p:nvSpPr>
        <p:spPr/>
        <p:txBody>
          <a:bodyPr/>
          <a:lstStyle/>
          <a:p>
            <a:pPr defTabSz="342900"/>
            <a:r>
              <a:rPr lang="en-US" dirty="0">
                <a:latin typeface="Gill Sans MT"/>
              </a:rPr>
              <a:t>14</a:t>
            </a:r>
          </a:p>
        </p:txBody>
      </p:sp>
      <p:pic>
        <p:nvPicPr>
          <p:cNvPr id="15" name="Picture 14">
            <a:extLst>
              <a:ext uri="{FF2B5EF4-FFF2-40B4-BE49-F238E27FC236}">
                <a16:creationId xmlns:a16="http://schemas.microsoft.com/office/drawing/2014/main" id="{00000000-0008-0000-0000-000003000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7772" y="1526873"/>
            <a:ext cx="558601" cy="487694"/>
          </a:xfrm>
          <a:prstGeom prst="rect">
            <a:avLst/>
          </a:prstGeom>
        </p:spPr>
      </p:pic>
      <p:pic>
        <p:nvPicPr>
          <p:cNvPr id="16" name="Picture 15" descr="Free Recycling Bin Cliparts, Download Free Recycling Bin Cliparts png  images, Free ClipArts on Clipart Library">
            <a:extLst>
              <a:ext uri="{FF2B5EF4-FFF2-40B4-BE49-F238E27FC236}">
                <a16:creationId xmlns:a16="http://schemas.microsoft.com/office/drawing/2014/main" id="{D4F2BF56-A2F3-4B8B-B1C4-1A99BB2623A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441175" y="2349119"/>
            <a:ext cx="487694" cy="6452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Free Recycling Bin Cliparts, Download Free Recycling Bin Cliparts png  images, Free ClipArts on Clipart Library">
            <a:extLst>
              <a:ext uri="{FF2B5EF4-FFF2-40B4-BE49-F238E27FC236}">
                <a16:creationId xmlns:a16="http://schemas.microsoft.com/office/drawing/2014/main" id="{3F943D65-7969-481C-830B-88BEF27C2B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499507" y="3621048"/>
            <a:ext cx="411732" cy="5447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05A19E-0DA1-4F09-9FF3-9898A8BA60A1}"/>
              </a:ext>
            </a:extLst>
          </p:cNvPr>
          <p:cNvSpPr txBox="1"/>
          <p:nvPr/>
        </p:nvSpPr>
        <p:spPr>
          <a:xfrm>
            <a:off x="1355910" y="1655303"/>
            <a:ext cx="445968" cy="415498"/>
          </a:xfrm>
          <a:prstGeom prst="rect">
            <a:avLst/>
          </a:prstGeom>
          <a:noFill/>
        </p:spPr>
        <p:txBody>
          <a:bodyPr wrap="square" rtlCol="0">
            <a:spAutoFit/>
          </a:bodyPr>
          <a:lstStyle/>
          <a:p>
            <a:pPr algn="ctr" defTabSz="342900"/>
            <a:r>
              <a:rPr lang="en-US" sz="1050" dirty="0">
                <a:solidFill>
                  <a:prstClr val="white"/>
                </a:solidFill>
                <a:latin typeface="Gill Sans MT"/>
              </a:rPr>
              <a:t>2 CY </a:t>
            </a:r>
          </a:p>
        </p:txBody>
      </p:sp>
      <p:sp>
        <p:nvSpPr>
          <p:cNvPr id="19" name="TextBox 18">
            <a:extLst>
              <a:ext uri="{FF2B5EF4-FFF2-40B4-BE49-F238E27FC236}">
                <a16:creationId xmlns:a16="http://schemas.microsoft.com/office/drawing/2014/main" id="{B509B54A-2D6A-42A2-AC7D-19BCA31D0B9F}"/>
              </a:ext>
            </a:extLst>
          </p:cNvPr>
          <p:cNvSpPr txBox="1"/>
          <p:nvPr/>
        </p:nvSpPr>
        <p:spPr>
          <a:xfrm>
            <a:off x="1509080" y="2571751"/>
            <a:ext cx="314057" cy="461665"/>
          </a:xfrm>
          <a:prstGeom prst="rect">
            <a:avLst/>
          </a:prstGeom>
          <a:noFill/>
        </p:spPr>
        <p:txBody>
          <a:bodyPr wrap="square" rtlCol="0">
            <a:spAutoFit/>
          </a:bodyPr>
          <a:lstStyle/>
          <a:p>
            <a:pPr algn="ctr" defTabSz="342900"/>
            <a:r>
              <a:rPr lang="en-US" sz="1200" dirty="0">
                <a:solidFill>
                  <a:prstClr val="white"/>
                </a:solidFill>
                <a:latin typeface="Gill Sans MT"/>
              </a:rPr>
              <a:t>96 </a:t>
            </a:r>
          </a:p>
        </p:txBody>
      </p:sp>
      <p:sp>
        <p:nvSpPr>
          <p:cNvPr id="21" name="TextBox 20">
            <a:extLst>
              <a:ext uri="{FF2B5EF4-FFF2-40B4-BE49-F238E27FC236}">
                <a16:creationId xmlns:a16="http://schemas.microsoft.com/office/drawing/2014/main" id="{7F61C9A1-E6DB-450B-9F0D-B4191E689B79}"/>
              </a:ext>
            </a:extLst>
          </p:cNvPr>
          <p:cNvSpPr txBox="1"/>
          <p:nvPr/>
        </p:nvSpPr>
        <p:spPr>
          <a:xfrm>
            <a:off x="1540486" y="3780884"/>
            <a:ext cx="314057" cy="461665"/>
          </a:xfrm>
          <a:prstGeom prst="rect">
            <a:avLst/>
          </a:prstGeom>
          <a:noFill/>
        </p:spPr>
        <p:txBody>
          <a:bodyPr wrap="square" rtlCol="0">
            <a:spAutoFit/>
          </a:bodyPr>
          <a:lstStyle/>
          <a:p>
            <a:pPr algn="ctr" defTabSz="342900"/>
            <a:r>
              <a:rPr lang="en-US" sz="1200" dirty="0">
                <a:solidFill>
                  <a:prstClr val="white"/>
                </a:solidFill>
                <a:latin typeface="Gill Sans MT"/>
              </a:rPr>
              <a:t>64</a:t>
            </a:r>
            <a:r>
              <a:rPr lang="en-US" sz="788" dirty="0">
                <a:solidFill>
                  <a:prstClr val="white"/>
                </a:solidFill>
                <a:latin typeface="Gill Sans MT"/>
              </a:rPr>
              <a:t> </a:t>
            </a:r>
          </a:p>
        </p:txBody>
      </p:sp>
      <p:pic>
        <p:nvPicPr>
          <p:cNvPr id="26" name="Picture 25" descr="Logo&#10;&#10;Description automatically generated">
            <a:extLst>
              <a:ext uri="{FF2B5EF4-FFF2-40B4-BE49-F238E27FC236}">
                <a16:creationId xmlns:a16="http://schemas.microsoft.com/office/drawing/2014/main" id="{3D38ADB3-E3F2-4747-884B-3DECE312D4DD}"/>
              </a:ext>
            </a:extLst>
          </p:cNvPr>
          <p:cNvPicPr>
            <a:picLocks noChangeAspect="1"/>
          </p:cNvPicPr>
          <p:nvPr/>
        </p:nvPicPr>
        <p:blipFill>
          <a:blip r:embed="rId7"/>
          <a:stretch>
            <a:fillRect/>
          </a:stretch>
        </p:blipFill>
        <p:spPr>
          <a:xfrm>
            <a:off x="1221615" y="4564414"/>
            <a:ext cx="487694" cy="487694"/>
          </a:xfrm>
          <a:prstGeom prst="rect">
            <a:avLst/>
          </a:prstGeom>
        </p:spPr>
      </p:pic>
    </p:spTree>
    <p:extLst>
      <p:ext uri="{BB962C8B-B14F-4D97-AF65-F5344CB8AC3E}">
        <p14:creationId xmlns:p14="http://schemas.microsoft.com/office/powerpoint/2010/main" val="2538688025"/>
      </p:ext>
    </p:extLst>
  </p:cSld>
  <p:clrMapOvr>
    <a:masterClrMapping/>
  </p:clrMapOvr>
  <p:transition spd="slow">
    <p:comb/>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General INDUSTRY OBSERVATIONS</a:t>
            </a:r>
          </a:p>
        </p:txBody>
      </p:sp>
      <p:sp>
        <p:nvSpPr>
          <p:cNvPr id="4" name="Slide Number Placeholder 3"/>
          <p:cNvSpPr>
            <a:spLocks noGrp="1"/>
          </p:cNvSpPr>
          <p:nvPr>
            <p:ph type="sldNum" sz="quarter" idx="12"/>
          </p:nvPr>
        </p:nvSpPr>
        <p:spPr/>
        <p:txBody>
          <a:bodyPr/>
          <a:lstStyle/>
          <a:p>
            <a:pPr defTabSz="342900"/>
            <a:r>
              <a:rPr lang="en-US" dirty="0">
                <a:latin typeface="Gill Sans MT"/>
              </a:rPr>
              <a:t>15</a:t>
            </a:r>
          </a:p>
        </p:txBody>
      </p:sp>
      <p:sp>
        <p:nvSpPr>
          <p:cNvPr id="19" name="TextBox 18">
            <a:extLst>
              <a:ext uri="{FF2B5EF4-FFF2-40B4-BE49-F238E27FC236}">
                <a16:creationId xmlns:a16="http://schemas.microsoft.com/office/drawing/2014/main" id="{B509B54A-2D6A-42A2-AC7D-19BCA31D0B9F}"/>
              </a:ext>
            </a:extLst>
          </p:cNvPr>
          <p:cNvSpPr txBox="1"/>
          <p:nvPr/>
        </p:nvSpPr>
        <p:spPr>
          <a:xfrm>
            <a:off x="1509080" y="2705530"/>
            <a:ext cx="314057" cy="213585"/>
          </a:xfrm>
          <a:prstGeom prst="rect">
            <a:avLst/>
          </a:prstGeom>
          <a:noFill/>
        </p:spPr>
        <p:txBody>
          <a:bodyPr wrap="square" rtlCol="0">
            <a:spAutoFit/>
          </a:bodyPr>
          <a:lstStyle/>
          <a:p>
            <a:pPr algn="ctr" defTabSz="342900"/>
            <a:r>
              <a:rPr lang="en-US" sz="750" dirty="0">
                <a:solidFill>
                  <a:prstClr val="white"/>
                </a:solidFill>
                <a:latin typeface="Gill Sans MT"/>
              </a:rPr>
              <a:t>96</a:t>
            </a:r>
            <a:r>
              <a:rPr lang="en-US" sz="788" dirty="0">
                <a:solidFill>
                  <a:prstClr val="white"/>
                </a:solidFill>
                <a:latin typeface="Gill Sans MT"/>
              </a:rPr>
              <a:t> </a:t>
            </a:r>
          </a:p>
        </p:txBody>
      </p:sp>
      <p:sp>
        <p:nvSpPr>
          <p:cNvPr id="21" name="TextBox 20">
            <a:extLst>
              <a:ext uri="{FF2B5EF4-FFF2-40B4-BE49-F238E27FC236}">
                <a16:creationId xmlns:a16="http://schemas.microsoft.com/office/drawing/2014/main" id="{7F61C9A1-E6DB-450B-9F0D-B4191E689B79}"/>
              </a:ext>
            </a:extLst>
          </p:cNvPr>
          <p:cNvSpPr txBox="1"/>
          <p:nvPr/>
        </p:nvSpPr>
        <p:spPr>
          <a:xfrm>
            <a:off x="1623021" y="3531466"/>
            <a:ext cx="314057" cy="213585"/>
          </a:xfrm>
          <a:prstGeom prst="rect">
            <a:avLst/>
          </a:prstGeom>
          <a:noFill/>
        </p:spPr>
        <p:txBody>
          <a:bodyPr wrap="square" rtlCol="0">
            <a:spAutoFit/>
          </a:bodyPr>
          <a:lstStyle/>
          <a:p>
            <a:pPr algn="ctr" defTabSz="342900"/>
            <a:r>
              <a:rPr lang="en-US" sz="750" dirty="0">
                <a:solidFill>
                  <a:prstClr val="white"/>
                </a:solidFill>
                <a:latin typeface="Gill Sans MT"/>
              </a:rPr>
              <a:t>64</a:t>
            </a:r>
            <a:r>
              <a:rPr lang="en-US" sz="788" dirty="0">
                <a:solidFill>
                  <a:prstClr val="white"/>
                </a:solidFill>
                <a:latin typeface="Gill Sans MT"/>
              </a:rPr>
              <a:t> </a:t>
            </a:r>
          </a:p>
        </p:txBody>
      </p:sp>
      <p:pic>
        <p:nvPicPr>
          <p:cNvPr id="26" name="Picture 25" descr="Logo&#10;&#10;Description automatically generated">
            <a:extLst>
              <a:ext uri="{FF2B5EF4-FFF2-40B4-BE49-F238E27FC236}">
                <a16:creationId xmlns:a16="http://schemas.microsoft.com/office/drawing/2014/main" id="{3D38ADB3-E3F2-4747-884B-3DECE312D4DD}"/>
              </a:ext>
            </a:extLst>
          </p:cNvPr>
          <p:cNvPicPr>
            <a:picLocks noChangeAspect="1"/>
          </p:cNvPicPr>
          <p:nvPr/>
        </p:nvPicPr>
        <p:blipFill>
          <a:blip r:embed="rId3"/>
          <a:stretch>
            <a:fillRect/>
          </a:stretch>
        </p:blipFill>
        <p:spPr>
          <a:xfrm>
            <a:off x="1221615" y="4564414"/>
            <a:ext cx="487694" cy="487694"/>
          </a:xfrm>
          <a:prstGeom prst="rect">
            <a:avLst/>
          </a:prstGeom>
        </p:spPr>
      </p:pic>
      <p:sp>
        <p:nvSpPr>
          <p:cNvPr id="3" name="TextBox 2">
            <a:extLst>
              <a:ext uri="{FF2B5EF4-FFF2-40B4-BE49-F238E27FC236}">
                <a16:creationId xmlns:a16="http://schemas.microsoft.com/office/drawing/2014/main" id="{08897517-42DF-4FB9-BA2F-EB1405CAAF10}"/>
              </a:ext>
            </a:extLst>
          </p:cNvPr>
          <p:cNvSpPr txBox="1"/>
          <p:nvPr/>
        </p:nvSpPr>
        <p:spPr>
          <a:xfrm>
            <a:off x="1886850" y="1118557"/>
            <a:ext cx="5748071" cy="3280385"/>
          </a:xfrm>
          <a:prstGeom prst="rect">
            <a:avLst/>
          </a:prstGeom>
          <a:noFill/>
        </p:spPr>
        <p:txBody>
          <a:bodyPr wrap="square" rtlCol="0">
            <a:spAutoFit/>
          </a:bodyPr>
          <a:lstStyle/>
          <a:p>
            <a:pPr algn="just" defTabSz="342900" fontAlgn="base">
              <a:spcBef>
                <a:spcPts val="450"/>
              </a:spcBef>
              <a:spcAft>
                <a:spcPts val="450"/>
              </a:spcAft>
              <a:buClr>
                <a:srgbClr val="98AF71"/>
              </a:buClr>
              <a:buSzPct val="92000"/>
            </a:pPr>
            <a:endParaRPr lang="en-US" dirty="0">
              <a:solidFill>
                <a:srgbClr val="000000"/>
              </a:solidFill>
              <a:latin typeface="Calibri" panose="020F0502020204030204" pitchFamily="34" charset="0"/>
            </a:endParaRPr>
          </a:p>
          <a:p>
            <a:pPr marL="229500" lvl="1" indent="-229500" algn="just" defTabSz="342900" fontAlgn="base">
              <a:spcBef>
                <a:spcPts val="450"/>
              </a:spcBef>
              <a:spcAft>
                <a:spcPts val="450"/>
              </a:spcAft>
              <a:buClr>
                <a:srgbClr val="98AF71"/>
              </a:buClr>
              <a:buSzPct val="92000"/>
              <a:buFont typeface="Wingdings 2" charset="2"/>
              <a:buChar char=""/>
            </a:pPr>
            <a:r>
              <a:rPr lang="en-US" dirty="0">
                <a:solidFill>
                  <a:srgbClr val="000000"/>
                </a:solidFill>
                <a:latin typeface="Calibri" panose="020F0502020204030204" pitchFamily="34" charset="0"/>
              </a:rPr>
              <a:t>SB 1383 regulations</a:t>
            </a:r>
          </a:p>
          <a:p>
            <a:pPr marL="229500" lvl="1" indent="-229500" algn="just" defTabSz="342900" fontAlgn="base">
              <a:spcBef>
                <a:spcPts val="450"/>
              </a:spcBef>
              <a:spcAft>
                <a:spcPts val="450"/>
              </a:spcAft>
              <a:buClr>
                <a:srgbClr val="98AF71"/>
              </a:buClr>
              <a:buSzPct val="92000"/>
              <a:buFont typeface="Wingdings 2" charset="2"/>
              <a:buChar char=""/>
            </a:pPr>
            <a:r>
              <a:rPr lang="en-US" dirty="0">
                <a:solidFill>
                  <a:srgbClr val="000000"/>
                </a:solidFill>
                <a:latin typeface="Calibri" panose="020F0502020204030204" pitchFamily="34" charset="0"/>
              </a:rPr>
              <a:t>Organics processing costs</a:t>
            </a:r>
          </a:p>
          <a:p>
            <a:pPr marL="229500" lvl="1" indent="-229500" algn="just" defTabSz="342900" fontAlgn="base">
              <a:spcBef>
                <a:spcPts val="450"/>
              </a:spcBef>
              <a:spcAft>
                <a:spcPts val="450"/>
              </a:spcAft>
              <a:buClr>
                <a:srgbClr val="98AF71"/>
              </a:buClr>
              <a:buSzPct val="92000"/>
              <a:buFont typeface="Wingdings 2" charset="2"/>
              <a:buChar char=""/>
            </a:pPr>
            <a:r>
              <a:rPr lang="en-US" dirty="0">
                <a:solidFill>
                  <a:srgbClr val="000000"/>
                </a:solidFill>
                <a:latin typeface="Calibri" panose="020F0502020204030204" pitchFamily="34" charset="0"/>
              </a:rPr>
              <a:t>Recycling commodity revenues</a:t>
            </a:r>
          </a:p>
          <a:p>
            <a:pPr marL="229500" lvl="1" indent="-229500" algn="just" defTabSz="342900" fontAlgn="base">
              <a:spcBef>
                <a:spcPts val="450"/>
              </a:spcBef>
              <a:spcAft>
                <a:spcPts val="450"/>
              </a:spcAft>
              <a:buClr>
                <a:srgbClr val="98AF71"/>
              </a:buClr>
              <a:buSzPct val="92000"/>
              <a:buFont typeface="Wingdings 2" charset="2"/>
              <a:buChar char=""/>
            </a:pPr>
            <a:r>
              <a:rPr lang="en-US" dirty="0">
                <a:solidFill>
                  <a:srgbClr val="000000"/>
                </a:solidFill>
                <a:latin typeface="Calibri" panose="020F0502020204030204" pitchFamily="34" charset="0"/>
              </a:rPr>
              <a:t>Labor costs (union and minimum wage)</a:t>
            </a:r>
          </a:p>
          <a:p>
            <a:pPr marL="229500" lvl="1" indent="-229500" algn="just" defTabSz="342900" fontAlgn="base">
              <a:spcBef>
                <a:spcPts val="450"/>
              </a:spcBef>
              <a:spcAft>
                <a:spcPts val="450"/>
              </a:spcAft>
              <a:buClr>
                <a:srgbClr val="98AF71"/>
              </a:buClr>
              <a:buSzPct val="92000"/>
              <a:buFont typeface="Wingdings 2" charset="2"/>
              <a:buChar char=""/>
            </a:pPr>
            <a:r>
              <a:rPr lang="en-US" dirty="0">
                <a:solidFill>
                  <a:srgbClr val="000000"/>
                </a:solidFill>
                <a:latin typeface="Calibri" panose="020F0502020204030204" pitchFamily="34" charset="0"/>
              </a:rPr>
              <a:t>Covid impacts</a:t>
            </a:r>
          </a:p>
          <a:p>
            <a:pPr marL="229500" lvl="1" indent="-229500" algn="just" defTabSz="342900" fontAlgn="base">
              <a:spcBef>
                <a:spcPts val="450"/>
              </a:spcBef>
              <a:spcAft>
                <a:spcPts val="450"/>
              </a:spcAft>
              <a:buClr>
                <a:srgbClr val="98AF71"/>
              </a:buClr>
              <a:buSzPct val="92000"/>
              <a:buFont typeface="Wingdings 2" charset="2"/>
              <a:buChar char=""/>
            </a:pPr>
            <a:r>
              <a:rPr lang="en-US" dirty="0">
                <a:solidFill>
                  <a:srgbClr val="000000"/>
                </a:solidFill>
                <a:latin typeface="Calibri" panose="020F0502020204030204" pitchFamily="34" charset="0"/>
              </a:rPr>
              <a:t>Consolidation/competition</a:t>
            </a:r>
          </a:p>
          <a:p>
            <a:pPr marL="214313" indent="-214313" defTabSz="342900">
              <a:buFont typeface="Arial" panose="020B0604020202020204" pitchFamily="34" charset="0"/>
              <a:buChar char="•"/>
            </a:pPr>
            <a:endParaRPr lang="en-US" sz="1350" dirty="0">
              <a:solidFill>
                <a:prstClr val="black"/>
              </a:solidFill>
              <a:latin typeface="Gill Sans MT"/>
            </a:endParaRPr>
          </a:p>
          <a:p>
            <a:pPr defTabSz="342900"/>
            <a:endParaRPr lang="en-US" sz="1350" dirty="0">
              <a:solidFill>
                <a:prstClr val="black"/>
              </a:solidFill>
              <a:latin typeface="Gill Sans MT"/>
            </a:endParaRPr>
          </a:p>
        </p:txBody>
      </p:sp>
    </p:spTree>
    <p:extLst>
      <p:ext uri="{BB962C8B-B14F-4D97-AF65-F5344CB8AC3E}">
        <p14:creationId xmlns:p14="http://schemas.microsoft.com/office/powerpoint/2010/main" val="1856993405"/>
      </p:ext>
    </p:extLst>
  </p:cSld>
  <p:clrMapOvr>
    <a:masterClrMapping/>
  </p:clrMapOvr>
  <p:transition spd="slow">
    <p:push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143003" y="122468"/>
            <a:ext cx="6855785" cy="68570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000" dirty="0">
                <a:solidFill>
                  <a:schemeClr val="bg1"/>
                </a:solidFill>
              </a:rPr>
              <a:t>BIPARTISAN INFRASTRUCTURE LAW</a:t>
            </a:r>
          </a:p>
          <a:p>
            <a:pPr algn="ctr"/>
            <a:r>
              <a:rPr lang="en-US" altLang="en-US" sz="3000" dirty="0">
                <a:solidFill>
                  <a:schemeClr val="bg1"/>
                </a:solidFill>
              </a:rPr>
              <a:t>(BIL)</a:t>
            </a:r>
          </a:p>
        </p:txBody>
      </p:sp>
      <p:sp>
        <p:nvSpPr>
          <p:cNvPr id="12" name="Rectangle 10"/>
          <p:cNvSpPr>
            <a:spLocks noChangeArrowheads="1"/>
          </p:cNvSpPr>
          <p:nvPr/>
        </p:nvSpPr>
        <p:spPr bwMode="auto">
          <a:xfrm>
            <a:off x="1594187" y="1541944"/>
            <a:ext cx="5953413" cy="292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eaLnBrk="1" hangingPunct="1">
              <a:spcBef>
                <a:spcPct val="0"/>
              </a:spcBef>
              <a:buClrTx/>
              <a:buSzTx/>
              <a:buFontTx/>
              <a:buNone/>
            </a:pPr>
            <a:endParaRPr lang="en-US" altLang="en-US" sz="1650" b="1" u="sng"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endParaRPr lang="en-US" altLang="en-US" sz="165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r>
              <a:rPr lang="en-US" altLang="en-US" sz="1650" dirty="0">
                <a:solidFill>
                  <a:schemeClr val="tx2"/>
                </a:solidFill>
                <a:latin typeface="Calibri" charset="0"/>
                <a:ea typeface="Calibri" charset="0"/>
                <a:cs typeface="Calibri" charset="0"/>
              </a:rPr>
              <a:t>$1 trillion over 5 years (through FY 2026)</a:t>
            </a:r>
          </a:p>
          <a:p>
            <a:pPr marL="257168" indent="-257168">
              <a:spcBef>
                <a:spcPct val="0"/>
              </a:spcBef>
              <a:buClrTx/>
              <a:buSzTx/>
              <a:buFont typeface="Arial" panose="020B0604020202020204" pitchFamily="34" charset="0"/>
              <a:buChar char="•"/>
            </a:pPr>
            <a:endParaRPr lang="en-US" altLang="en-US" sz="1650" dirty="0">
              <a:solidFill>
                <a:schemeClr val="tx2"/>
              </a:solidFill>
              <a:latin typeface="Calibri" panose="020F0502020204030204" pitchFamily="34" charset="0"/>
              <a:ea typeface="Calibri" charset="0"/>
              <a:cs typeface="Calibri Light" charset="0"/>
            </a:endParaRPr>
          </a:p>
          <a:p>
            <a:pPr marL="257168" indent="-257168">
              <a:spcBef>
                <a:spcPct val="0"/>
              </a:spcBef>
              <a:buClrTx/>
              <a:buSzTx/>
              <a:buFont typeface="Arial" panose="020B0604020202020204" pitchFamily="34" charset="0"/>
              <a:buChar char="•"/>
            </a:pPr>
            <a:r>
              <a:rPr lang="en-US" sz="1650" dirty="0">
                <a:solidFill>
                  <a:schemeClr val="tx2"/>
                </a:solidFill>
                <a:latin typeface="Calibri" charset="0"/>
                <a:ea typeface="Calibri Light" charset="0"/>
                <a:cs typeface="Calibri" charset="0"/>
              </a:rPr>
              <a:t>Funding for transportation, water, power and energy, environmental remediation, public lands, broadband and resilience</a:t>
            </a:r>
          </a:p>
          <a:p>
            <a:pPr marL="257168" indent="-257168">
              <a:spcBef>
                <a:spcPct val="0"/>
              </a:spcBef>
              <a:buClrTx/>
              <a:buSzTx/>
              <a:buFont typeface="Arial" panose="020B0604020202020204" pitchFamily="34" charset="0"/>
              <a:buChar char="•"/>
            </a:pPr>
            <a:endParaRPr lang="en-US" sz="1650" dirty="0">
              <a:solidFill>
                <a:schemeClr val="tx2"/>
              </a:solidFill>
              <a:latin typeface="Calibri" charset="0"/>
              <a:ea typeface="Calibri Light" charset="0"/>
              <a:cs typeface="Calibri" charset="0"/>
            </a:endParaRPr>
          </a:p>
          <a:p>
            <a:pPr marL="257168" indent="-257168">
              <a:spcBef>
                <a:spcPct val="0"/>
              </a:spcBef>
              <a:buClrTx/>
              <a:buSzTx/>
              <a:buFont typeface="Arial" panose="020B0604020202020204" pitchFamily="34" charset="0"/>
              <a:buChar char="•"/>
            </a:pPr>
            <a:r>
              <a:rPr lang="en-US" sz="1650" dirty="0">
                <a:solidFill>
                  <a:schemeClr val="tx2"/>
                </a:solidFill>
                <a:latin typeface="Calibri" charset="0"/>
                <a:ea typeface="Calibri Light" charset="0"/>
                <a:cs typeface="Calibri" charset="0"/>
              </a:rPr>
              <a:t>$550 billion included for new investments</a:t>
            </a:r>
            <a:br>
              <a:rPr lang="en-US" sz="1650" dirty="0">
                <a:solidFill>
                  <a:schemeClr val="tx2"/>
                </a:solidFill>
                <a:latin typeface="Calibri" panose="020F0502020204030204" pitchFamily="34" charset="0"/>
                <a:ea typeface="Calibri Light" charset="0"/>
                <a:cs typeface="Calibri Light" charset="0"/>
              </a:rPr>
            </a:br>
            <a:endParaRPr lang="en-US" sz="1650" dirty="0">
              <a:solidFill>
                <a:schemeClr val="tx2"/>
              </a:solidFill>
              <a:latin typeface="Calibri" panose="020F0502020204030204" pitchFamily="34" charset="0"/>
              <a:ea typeface="Calibri Light" charset="0"/>
              <a:cs typeface="Calibri Light" charset="0"/>
            </a:endParaRPr>
          </a:p>
          <a:p>
            <a:pPr marL="257168" indent="-257168">
              <a:spcBef>
                <a:spcPct val="0"/>
              </a:spcBef>
              <a:buClrTx/>
              <a:buSzTx/>
              <a:buFont typeface="Arial" panose="020B0604020202020204" pitchFamily="34" charset="0"/>
              <a:buChar char="•"/>
            </a:pPr>
            <a:r>
              <a:rPr lang="en-US" sz="1650" dirty="0">
                <a:solidFill>
                  <a:schemeClr val="tx2"/>
                </a:solidFill>
                <a:latin typeface="Calibri" charset="0"/>
                <a:cs typeface="Calibri" charset="0"/>
              </a:rPr>
              <a:t>At least 40 percent of benefits from investments in climate and clean energy to disadvantaged communities</a:t>
            </a:r>
            <a:endParaRPr lang="en-US" altLang="en-US" sz="1650" dirty="0">
              <a:solidFill>
                <a:schemeClr val="tx2"/>
              </a:solidFill>
              <a:latin typeface="Calibri" charset="0"/>
              <a:cs typeface="Calibri" charset="0"/>
            </a:endParaRPr>
          </a:p>
          <a:p>
            <a:pPr>
              <a:spcBef>
                <a:spcPct val="0"/>
              </a:spcBef>
              <a:buClrTx/>
              <a:buSzTx/>
              <a:buNone/>
            </a:pPr>
            <a:r>
              <a:rPr lang="en-US" sz="1500" dirty="0">
                <a:solidFill>
                  <a:schemeClr val="tx2"/>
                </a:solidFill>
                <a:latin typeface="Calibri" panose="020F0502020204030204" pitchFamily="34" charset="0"/>
                <a:ea typeface="Calibri Light" charset="0"/>
                <a:cs typeface="Calibri Light" charset="0"/>
              </a:rPr>
              <a:t> </a:t>
            </a:r>
            <a:endParaRPr lang="en-US" altLang="en-US" sz="15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endParaRPr lang="en-US" altLang="en-US" sz="15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endParaRPr lang="en-US" altLang="en-US" sz="1500" b="1" u="sng" dirty="0">
              <a:solidFill>
                <a:schemeClr val="tx2"/>
              </a:solidFill>
              <a:latin typeface="Calibri" charset="0"/>
              <a:ea typeface="Calibri" charset="0"/>
              <a:cs typeface="Calibri" charset="0"/>
            </a:endParaRPr>
          </a:p>
          <a:p>
            <a:pPr>
              <a:spcBef>
                <a:spcPct val="0"/>
              </a:spcBef>
              <a:buClrTx/>
              <a:buSzTx/>
              <a:buNone/>
            </a:pPr>
            <a:endParaRPr lang="en-US" altLang="en-US" sz="1500" dirty="0">
              <a:solidFill>
                <a:schemeClr val="tx2"/>
              </a:solidFill>
              <a:latin typeface="Calibri Light" charset="0"/>
              <a:ea typeface="Calibri Light" charset="0"/>
              <a:cs typeface="Calibri Light" charset="0"/>
            </a:endParaRPr>
          </a:p>
        </p:txBody>
      </p:sp>
    </p:spTree>
    <p:extLst>
      <p:ext uri="{BB962C8B-B14F-4D97-AF65-F5344CB8AC3E}">
        <p14:creationId xmlns:p14="http://schemas.microsoft.com/office/powerpoint/2010/main" val="741712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C3CE13-C6CA-42B4-9778-8F1A8D105183}"/>
              </a:ext>
            </a:extLst>
          </p:cNvPr>
          <p:cNvSpPr>
            <a:spLocks noGrp="1"/>
          </p:cNvSpPr>
          <p:nvPr>
            <p:ph idx="1"/>
          </p:nvPr>
        </p:nvSpPr>
        <p:spPr>
          <a:xfrm>
            <a:off x="0" y="1237795"/>
            <a:ext cx="9144000" cy="334245"/>
          </a:xfrm>
        </p:spPr>
        <p:txBody>
          <a:bodyPr>
            <a:normAutofit fontScale="85000" lnSpcReduction="20000"/>
          </a:bodyPr>
          <a:lstStyle/>
          <a:p>
            <a:pPr marL="342900" lvl="1" indent="0" algn="ctr">
              <a:buNone/>
            </a:pPr>
            <a:r>
              <a:rPr lang="en-US" sz="2400" dirty="0">
                <a:latin typeface="Arial" panose="020B0604020202020204" pitchFamily="34" charset="0"/>
                <a:cs typeface="Arial" panose="020B0604020202020204" pitchFamily="34" charset="0"/>
              </a:rPr>
              <a:t>Legislative Update, SB 1383 Implementation Update, &amp; Rate Survey</a:t>
            </a:r>
          </a:p>
          <a:p>
            <a:pPr marL="342900" lvl="1" indent="0">
              <a:buNone/>
            </a:pPr>
            <a:endParaRPr lang="en-US" sz="2400" dirty="0">
              <a:latin typeface="Arial" panose="020B0604020202020204" pitchFamily="34" charset="0"/>
              <a:cs typeface="Arial" panose="020B0604020202020204" pitchFamily="34" charset="0"/>
            </a:endParaRPr>
          </a:p>
          <a:p>
            <a:pPr marL="342900" lvl="1" indent="0">
              <a:buNone/>
            </a:pPr>
            <a:endParaRPr lang="en-US" sz="2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36C9332-3022-4190-883A-CB9FE8261EF8}"/>
              </a:ext>
            </a:extLst>
          </p:cNvPr>
          <p:cNvSpPr txBox="1"/>
          <p:nvPr/>
        </p:nvSpPr>
        <p:spPr>
          <a:xfrm>
            <a:off x="-457166" y="3469548"/>
            <a:ext cx="2743209" cy="954107"/>
          </a:xfrm>
          <a:prstGeom prst="rect">
            <a:avLst/>
          </a:prstGeom>
          <a:noFill/>
        </p:spPr>
        <p:txBody>
          <a:bodyPr wrap="square" rtlCol="0">
            <a:spAutoFit/>
          </a:bodyPr>
          <a:lstStyle/>
          <a:p>
            <a:pPr marL="342900" lvl="1" indent="0" algn="ctr">
              <a:buNone/>
            </a:pPr>
            <a:r>
              <a:rPr lang="en-US" sz="1600" dirty="0">
                <a:latin typeface="Arial" panose="020B0604020202020204" pitchFamily="34" charset="0"/>
                <a:cs typeface="Arial" panose="020B0604020202020204" pitchFamily="34" charset="0"/>
              </a:rPr>
              <a:t>Coby Skye</a:t>
            </a:r>
          </a:p>
          <a:p>
            <a:pPr marL="342900" lvl="1" indent="0" algn="ctr">
              <a:buNone/>
            </a:pPr>
            <a:r>
              <a:rPr lang="en-US" sz="1000" dirty="0">
                <a:latin typeface="Arial" panose="020B0604020202020204" pitchFamily="34" charset="0"/>
                <a:cs typeface="Arial" panose="020B0604020202020204" pitchFamily="34" charset="0"/>
              </a:rPr>
              <a:t>Assistant Deputy Director</a:t>
            </a:r>
          </a:p>
          <a:p>
            <a:pPr marL="342900" lvl="1" indent="0" algn="ctr">
              <a:buNone/>
            </a:pPr>
            <a:r>
              <a:rPr lang="en-US" sz="1000" dirty="0">
                <a:latin typeface="Arial" panose="020B0604020202020204" pitchFamily="34" charset="0"/>
                <a:cs typeface="Arial" panose="020B0604020202020204" pitchFamily="34" charset="0"/>
              </a:rPr>
              <a:t>LA County Public Works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CSkye@pw.lacounty.gov</a:t>
            </a:r>
          </a:p>
        </p:txBody>
      </p:sp>
      <p:cxnSp>
        <p:nvCxnSpPr>
          <p:cNvPr id="7" name="Straight Connector 6">
            <a:extLst>
              <a:ext uri="{FF2B5EF4-FFF2-40B4-BE49-F238E27FC236}">
                <a16:creationId xmlns:a16="http://schemas.microsoft.com/office/drawing/2014/main" id="{5316A289-A284-413D-9FB0-FDC72A24FEE5}"/>
              </a:ext>
            </a:extLst>
          </p:cNvPr>
          <p:cNvCxnSpPr/>
          <p:nvPr/>
        </p:nvCxnSpPr>
        <p:spPr>
          <a:xfrm>
            <a:off x="2551624" y="4137595"/>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00BC1D0A-8A52-40B2-BB29-5621BA49DED7}"/>
              </a:ext>
            </a:extLst>
          </p:cNvPr>
          <p:cNvSpPr txBox="1"/>
          <p:nvPr/>
        </p:nvSpPr>
        <p:spPr>
          <a:xfrm>
            <a:off x="4470389" y="3463348"/>
            <a:ext cx="2139220"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Faith Conley</a:t>
            </a:r>
          </a:p>
          <a:p>
            <a:pPr marL="342900" lvl="1" algn="ctr"/>
            <a:r>
              <a:rPr lang="en-US" sz="1000" dirty="0">
                <a:latin typeface="Arial" panose="020B0604020202020204" pitchFamily="34" charset="0"/>
                <a:cs typeface="Arial" panose="020B0604020202020204" pitchFamily="34" charset="0"/>
              </a:rPr>
              <a:t>Legislative Representative</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FConley@ceo.lacounty.gov</a:t>
            </a:r>
          </a:p>
        </p:txBody>
      </p:sp>
      <p:cxnSp>
        <p:nvCxnSpPr>
          <p:cNvPr id="15" name="Straight Connector 14">
            <a:extLst>
              <a:ext uri="{FF2B5EF4-FFF2-40B4-BE49-F238E27FC236}">
                <a16:creationId xmlns:a16="http://schemas.microsoft.com/office/drawing/2014/main" id="{DCC06A0A-F794-48E2-A743-4506C19ED8D5}"/>
              </a:ext>
            </a:extLst>
          </p:cNvPr>
          <p:cNvCxnSpPr/>
          <p:nvPr/>
        </p:nvCxnSpPr>
        <p:spPr>
          <a:xfrm>
            <a:off x="172529"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
        <p:nvSpPr>
          <p:cNvPr id="19" name="Title 1">
            <a:extLst>
              <a:ext uri="{FF2B5EF4-FFF2-40B4-BE49-F238E27FC236}">
                <a16:creationId xmlns:a16="http://schemas.microsoft.com/office/drawing/2014/main" id="{06953E6C-B62B-4631-89CF-01ED50FF29B5}"/>
              </a:ext>
            </a:extLst>
          </p:cNvPr>
          <p:cNvSpPr>
            <a:spLocks noGrp="1"/>
          </p:cNvSpPr>
          <p:nvPr>
            <p:ph type="title"/>
          </p:nvPr>
        </p:nvSpPr>
        <p:spPr>
          <a:xfrm>
            <a:off x="628650" y="168338"/>
            <a:ext cx="7886700" cy="714696"/>
          </a:xfrm>
        </p:spPr>
        <p:txBody>
          <a:bodyPr>
            <a:noAutofit/>
          </a:bodyPr>
          <a:lstStyle/>
          <a:p>
            <a:pPr algn="ctr"/>
            <a:r>
              <a:rPr lang="en-US" sz="2800" dirty="0">
                <a:latin typeface="Arial" panose="020B0604020202020204" pitchFamily="34" charset="0"/>
                <a:cs typeface="Arial" panose="020B0604020202020204" pitchFamily="34" charset="0"/>
              </a:rPr>
              <a:t>Questions &amp; Discussion</a:t>
            </a:r>
          </a:p>
        </p:txBody>
      </p:sp>
      <p:sp>
        <p:nvSpPr>
          <p:cNvPr id="21" name="TextBox 20">
            <a:extLst>
              <a:ext uri="{FF2B5EF4-FFF2-40B4-BE49-F238E27FC236}">
                <a16:creationId xmlns:a16="http://schemas.microsoft.com/office/drawing/2014/main" id="{D874905A-6881-4A2E-9257-78AF721BB343}"/>
              </a:ext>
            </a:extLst>
          </p:cNvPr>
          <p:cNvSpPr txBox="1"/>
          <p:nvPr/>
        </p:nvSpPr>
        <p:spPr>
          <a:xfrm>
            <a:off x="6356116" y="3469547"/>
            <a:ext cx="3024458"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April Hamud</a:t>
            </a:r>
          </a:p>
          <a:p>
            <a:pPr marL="342900" lvl="1" algn="ctr"/>
            <a:r>
              <a:rPr lang="en-US" sz="1000" dirty="0">
                <a:latin typeface="Arial" panose="020B0604020202020204" pitchFamily="34" charset="0"/>
                <a:cs typeface="Arial" panose="020B0604020202020204" pitchFamily="34" charset="0"/>
              </a:rPr>
              <a:t>Project Manager</a:t>
            </a:r>
          </a:p>
          <a:p>
            <a:pPr marL="342900" lvl="1" algn="ctr"/>
            <a:r>
              <a:rPr lang="en-US" sz="1000" dirty="0">
                <a:latin typeface="Arial" panose="020B0604020202020204" pitchFamily="34" charset="0"/>
                <a:cs typeface="Arial" panose="020B0604020202020204" pitchFamily="34" charset="0"/>
              </a:rPr>
              <a:t>HF&amp;H Consultants LLC</a:t>
            </a:r>
          </a:p>
          <a:p>
            <a:pPr marL="342900" lvl="1" algn="ctr"/>
            <a:endParaRPr lang="en-US" sz="1000" dirty="0">
              <a:latin typeface="Arial" panose="020B0604020202020204" pitchFamily="34" charset="0"/>
              <a:cs typeface="Arial" panose="020B0604020202020204" pitchFamily="34" charset="0"/>
            </a:endParaRPr>
          </a:p>
          <a:p>
            <a:pPr marL="342900" lvl="1" algn="ctr"/>
            <a:r>
              <a:rPr lang="en-US" sz="1000" dirty="0">
                <a:latin typeface="Arial" panose="020B0604020202020204" pitchFamily="34" charset="0"/>
                <a:cs typeface="Arial" panose="020B0604020202020204" pitchFamily="34" charset="0"/>
              </a:rPr>
              <a:t>AHamud@hfh-consultants.com</a:t>
            </a:r>
          </a:p>
        </p:txBody>
      </p:sp>
      <p:cxnSp>
        <p:nvCxnSpPr>
          <p:cNvPr id="22" name="Straight Connector 21">
            <a:extLst>
              <a:ext uri="{FF2B5EF4-FFF2-40B4-BE49-F238E27FC236}">
                <a16:creationId xmlns:a16="http://schemas.microsoft.com/office/drawing/2014/main" id="{32188811-4920-43DF-9431-F826456D6C9E}"/>
              </a:ext>
            </a:extLst>
          </p:cNvPr>
          <p:cNvCxnSpPr/>
          <p:nvPr/>
        </p:nvCxnSpPr>
        <p:spPr>
          <a:xfrm>
            <a:off x="7133053"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pic>
        <p:nvPicPr>
          <p:cNvPr id="13" name="Picture 12">
            <a:extLst>
              <a:ext uri="{FF2B5EF4-FFF2-40B4-BE49-F238E27FC236}">
                <a16:creationId xmlns:a16="http://schemas.microsoft.com/office/drawing/2014/main" id="{FD257F86-F53D-4EAC-87BE-7E069B97822F}"/>
              </a:ext>
            </a:extLst>
          </p:cNvPr>
          <p:cNvPicPr>
            <a:picLocks noChangeAspect="1"/>
          </p:cNvPicPr>
          <p:nvPr/>
        </p:nvPicPr>
        <p:blipFill rotWithShape="1">
          <a:blip r:embed="rId3"/>
          <a:srcRect r="10122"/>
          <a:stretch/>
        </p:blipFill>
        <p:spPr>
          <a:xfrm>
            <a:off x="4980430" y="1664122"/>
            <a:ext cx="1493299" cy="1668080"/>
          </a:xfrm>
          <a:prstGeom prst="rect">
            <a:avLst/>
          </a:prstGeom>
        </p:spPr>
      </p:pic>
      <p:pic>
        <p:nvPicPr>
          <p:cNvPr id="4" name="Picture 3" descr="A person smiling for the camera&#10;&#10;Description automatically generated with low confidence">
            <a:extLst>
              <a:ext uri="{FF2B5EF4-FFF2-40B4-BE49-F238E27FC236}">
                <a16:creationId xmlns:a16="http://schemas.microsoft.com/office/drawing/2014/main" id="{06BB69C5-532F-4C83-BAC7-95DA47D67FA7}"/>
              </a:ext>
            </a:extLst>
          </p:cNvPr>
          <p:cNvPicPr>
            <a:picLocks noChangeAspect="1"/>
          </p:cNvPicPr>
          <p:nvPr/>
        </p:nvPicPr>
        <p:blipFill rotWithShape="1">
          <a:blip r:embed="rId4"/>
          <a:srcRect l="-1" t="7190" r="2087" b="19315"/>
          <a:stretch/>
        </p:blipFill>
        <p:spPr>
          <a:xfrm>
            <a:off x="7227618" y="1657923"/>
            <a:ext cx="1493298" cy="1680478"/>
          </a:xfrm>
          <a:prstGeom prst="rect">
            <a:avLst/>
          </a:prstGeom>
        </p:spPr>
      </p:pic>
      <p:pic>
        <p:nvPicPr>
          <p:cNvPr id="8" name="Picture 7" descr="A person in a suit and tie&#10;&#10;Description automatically generated with medium confidence">
            <a:extLst>
              <a:ext uri="{FF2B5EF4-FFF2-40B4-BE49-F238E27FC236}">
                <a16:creationId xmlns:a16="http://schemas.microsoft.com/office/drawing/2014/main" id="{4A9CD7F1-D0F8-4543-8729-19E1E3E797AC}"/>
              </a:ext>
            </a:extLst>
          </p:cNvPr>
          <p:cNvPicPr>
            <a:picLocks noChangeAspect="1"/>
          </p:cNvPicPr>
          <p:nvPr/>
        </p:nvPicPr>
        <p:blipFill rotWithShape="1">
          <a:blip r:embed="rId5"/>
          <a:srcRect b="14159"/>
          <a:stretch/>
        </p:blipFill>
        <p:spPr>
          <a:xfrm>
            <a:off x="404630" y="1664171"/>
            <a:ext cx="1501947" cy="1668029"/>
          </a:xfrm>
          <a:prstGeom prst="rect">
            <a:avLst/>
          </a:prstGeom>
        </p:spPr>
      </p:pic>
      <p:pic>
        <p:nvPicPr>
          <p:cNvPr id="6" name="Picture 5" descr="A close-up of a person smiling&#10;&#10;Description automatically generated">
            <a:extLst>
              <a:ext uri="{FF2B5EF4-FFF2-40B4-BE49-F238E27FC236}">
                <a16:creationId xmlns:a16="http://schemas.microsoft.com/office/drawing/2014/main" id="{7FD80F06-BF51-4D20-8C2D-EF6E9BAFFED5}"/>
              </a:ext>
            </a:extLst>
          </p:cNvPr>
          <p:cNvPicPr>
            <a:picLocks noChangeAspect="1"/>
          </p:cNvPicPr>
          <p:nvPr/>
        </p:nvPicPr>
        <p:blipFill rotWithShape="1">
          <a:blip r:embed="rId6"/>
          <a:srcRect b="21045"/>
          <a:stretch/>
        </p:blipFill>
        <p:spPr>
          <a:xfrm>
            <a:off x="2738084" y="1657922"/>
            <a:ext cx="1514424" cy="1674279"/>
          </a:xfrm>
          <a:prstGeom prst="rect">
            <a:avLst/>
          </a:prstGeom>
        </p:spPr>
      </p:pic>
      <p:sp>
        <p:nvSpPr>
          <p:cNvPr id="16" name="TextBox 15">
            <a:extLst>
              <a:ext uri="{FF2B5EF4-FFF2-40B4-BE49-F238E27FC236}">
                <a16:creationId xmlns:a16="http://schemas.microsoft.com/office/drawing/2014/main" id="{5A0453A4-3808-4BCB-825A-D477A1CA3F24}"/>
              </a:ext>
            </a:extLst>
          </p:cNvPr>
          <p:cNvSpPr txBox="1"/>
          <p:nvPr/>
        </p:nvSpPr>
        <p:spPr>
          <a:xfrm>
            <a:off x="1928346" y="3469897"/>
            <a:ext cx="2743209" cy="954107"/>
          </a:xfrm>
          <a:prstGeom prst="rect">
            <a:avLst/>
          </a:prstGeom>
          <a:noFill/>
        </p:spPr>
        <p:txBody>
          <a:bodyPr wrap="square" rtlCol="0">
            <a:spAutoFit/>
          </a:bodyPr>
          <a:lstStyle/>
          <a:p>
            <a:pPr marL="342900" lvl="1" algn="ctr"/>
            <a:r>
              <a:rPr lang="en-US" sz="1600" dirty="0">
                <a:latin typeface="Arial" panose="020B0604020202020204" pitchFamily="34" charset="0"/>
                <a:cs typeface="Arial" panose="020B0604020202020204" pitchFamily="34" charset="0"/>
              </a:rPr>
              <a:t>Angela Ovalle</a:t>
            </a:r>
          </a:p>
          <a:p>
            <a:pPr marL="342900" lvl="1" algn="ctr"/>
            <a:r>
              <a:rPr lang="en-US" sz="1000" dirty="0">
                <a:latin typeface="Arial" panose="020B0604020202020204" pitchFamily="34" charset="0"/>
                <a:cs typeface="Arial" panose="020B0604020202020204" pitchFamily="34" charset="0"/>
              </a:rPr>
              <a:t>Chief, Administrative Operations</a:t>
            </a:r>
          </a:p>
          <a:p>
            <a:pPr marL="342900" lvl="1" indent="0" algn="ctr">
              <a:buNone/>
            </a:pPr>
            <a:r>
              <a:rPr lang="en-US" sz="1000" dirty="0">
                <a:latin typeface="Arial" panose="020B0604020202020204" pitchFamily="34" charset="0"/>
                <a:cs typeface="Arial" panose="020B0604020202020204" pitchFamily="34" charset="0"/>
              </a:rPr>
              <a:t>County of Los Angeles</a:t>
            </a:r>
          </a:p>
          <a:p>
            <a:pPr marL="342900" lvl="1" indent="0" algn="ctr">
              <a:buNone/>
            </a:pPr>
            <a:endParaRPr lang="en-US" sz="1000" dirty="0">
              <a:latin typeface="Arial" panose="020B0604020202020204" pitchFamily="34" charset="0"/>
              <a:cs typeface="Arial" panose="020B0604020202020204" pitchFamily="34" charset="0"/>
            </a:endParaRPr>
          </a:p>
          <a:p>
            <a:pPr marL="342900" lvl="1" indent="0" algn="ctr">
              <a:buNone/>
            </a:pPr>
            <a:r>
              <a:rPr lang="en-US" sz="1000" dirty="0">
                <a:latin typeface="Arial" panose="020B0604020202020204" pitchFamily="34" charset="0"/>
                <a:cs typeface="Arial" panose="020B0604020202020204" pitchFamily="34" charset="0"/>
              </a:rPr>
              <a:t>AOvalle@pw.lacounty.gov </a:t>
            </a:r>
          </a:p>
        </p:txBody>
      </p:sp>
      <p:cxnSp>
        <p:nvCxnSpPr>
          <p:cNvPr id="17" name="Straight Connector 16">
            <a:extLst>
              <a:ext uri="{FF2B5EF4-FFF2-40B4-BE49-F238E27FC236}">
                <a16:creationId xmlns:a16="http://schemas.microsoft.com/office/drawing/2014/main" id="{ABA0A944-E591-4707-8B42-8D3E0D46C96C}"/>
              </a:ext>
            </a:extLst>
          </p:cNvPr>
          <p:cNvCxnSpPr/>
          <p:nvPr/>
        </p:nvCxnSpPr>
        <p:spPr>
          <a:xfrm>
            <a:off x="4896511" y="4156667"/>
            <a:ext cx="1810420" cy="0"/>
          </a:xfrm>
          <a:prstGeom prst="line">
            <a:avLst/>
          </a:prstGeom>
          <a:ln>
            <a:solidFill>
              <a:schemeClr val="tx1"/>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89572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3DBEF-E481-40B4-A908-BB634D15ECF8}"/>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Infrastructure LA</a:t>
            </a:r>
          </a:p>
        </p:txBody>
      </p:sp>
      <p:sp>
        <p:nvSpPr>
          <p:cNvPr id="3" name="Content Placeholder 2">
            <a:extLst>
              <a:ext uri="{FF2B5EF4-FFF2-40B4-BE49-F238E27FC236}">
                <a16:creationId xmlns:a16="http://schemas.microsoft.com/office/drawing/2014/main" id="{6FC69628-A8F9-4E4D-A081-AAE99CA664C8}"/>
              </a:ext>
            </a:extLst>
          </p:cNvPr>
          <p:cNvSpPr>
            <a:spLocks noGrp="1"/>
          </p:cNvSpPr>
          <p:nvPr>
            <p:ph idx="1"/>
          </p:nvPr>
        </p:nvSpPr>
        <p:spPr/>
        <p:txBody>
          <a:bodyPr>
            <a:normAutofit fontScale="92500" lnSpcReduction="10000"/>
          </a:bodyPr>
          <a:lstStyle/>
          <a:p>
            <a:pPr marL="0" indent="0" algn="ctr">
              <a:buNone/>
            </a:pPr>
            <a:r>
              <a:rPr lang="en-US" sz="2600" dirty="0">
                <a:latin typeface="Arial" panose="020B0604020202020204" pitchFamily="34" charset="0"/>
                <a:cs typeface="Arial" panose="020B0604020202020204" pitchFamily="34" charset="0"/>
              </a:rPr>
              <a:t>Thank you for joining today’s call! </a:t>
            </a:r>
          </a:p>
          <a:p>
            <a:pPr marL="0" indent="0" algn="ctr">
              <a:buNone/>
            </a:pPr>
            <a:r>
              <a:rPr lang="en-US" sz="2600" dirty="0">
                <a:latin typeface="Arial" panose="020B0604020202020204" pitchFamily="34" charset="0"/>
                <a:cs typeface="Arial" panose="020B0604020202020204" pitchFamily="34" charset="0"/>
              </a:rPr>
              <a:t>For more information on Infrastructure LA and to sign up for email updates about future calls visit the website at: </a:t>
            </a:r>
            <a:r>
              <a:rPr lang="en-US" sz="2600" dirty="0">
                <a:latin typeface="Arial" panose="020B0604020202020204" pitchFamily="34" charset="0"/>
                <a:cs typeface="Arial" panose="020B0604020202020204" pitchFamily="34" charset="0"/>
                <a:hlinkClick r:id="rId2"/>
              </a:rPr>
              <a:t>www.infrastructurela.org</a:t>
            </a:r>
            <a:r>
              <a:rPr lang="en-US" sz="2600" dirty="0">
                <a:latin typeface="Arial" panose="020B0604020202020204" pitchFamily="34" charset="0"/>
                <a:cs typeface="Arial" panose="020B0604020202020204" pitchFamily="34" charset="0"/>
              </a:rPr>
              <a:t> </a:t>
            </a:r>
          </a:p>
          <a:p>
            <a:pPr marL="0" indent="0" algn="ctr">
              <a:buNone/>
            </a:pPr>
            <a:r>
              <a:rPr lang="en-US" sz="2400" dirty="0">
                <a:latin typeface="Arial" panose="020B0604020202020204" pitchFamily="34" charset="0"/>
                <a:cs typeface="Arial" panose="020B0604020202020204" pitchFamily="34" charset="0"/>
              </a:rPr>
              <a:t>Email: </a:t>
            </a:r>
            <a:r>
              <a:rPr lang="en-US" sz="2400" b="1" dirty="0">
                <a:latin typeface="Arial" panose="020B0604020202020204" pitchFamily="34" charset="0"/>
                <a:cs typeface="Arial" panose="020B0604020202020204" pitchFamily="34" charset="0"/>
              </a:rPr>
              <a:t>InfrastructureLA@pw.lacounty.gov</a:t>
            </a:r>
          </a:p>
          <a:p>
            <a:pPr marL="0" indent="0" algn="ctr">
              <a:buNone/>
            </a:pPr>
            <a:endParaRPr lang="en-US" sz="3200"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4092463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478281" y="267130"/>
            <a:ext cx="6308408" cy="761572"/>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000" dirty="0">
                <a:solidFill>
                  <a:schemeClr val="bg1"/>
                </a:solidFill>
              </a:rPr>
              <a:t>BIL FUNDING STREAMS</a:t>
            </a:r>
          </a:p>
        </p:txBody>
      </p:sp>
      <p:sp>
        <p:nvSpPr>
          <p:cNvPr id="12" name="Rectangle 10"/>
          <p:cNvSpPr>
            <a:spLocks noChangeArrowheads="1"/>
          </p:cNvSpPr>
          <p:nvPr/>
        </p:nvSpPr>
        <p:spPr bwMode="auto">
          <a:xfrm>
            <a:off x="1855058" y="3612229"/>
            <a:ext cx="2912303" cy="76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eaLnBrk="1" hangingPunct="1">
              <a:spcBef>
                <a:spcPct val="0"/>
              </a:spcBef>
              <a:buClrTx/>
              <a:buSzTx/>
              <a:buFontTx/>
              <a:buNone/>
            </a:pPr>
            <a:endParaRPr lang="en-US" altLang="en-US" sz="1500" u="sng" dirty="0">
              <a:solidFill>
                <a:schemeClr val="tx2"/>
              </a:solidFill>
              <a:latin typeface="Calibri" charset="0"/>
              <a:ea typeface="Calibri" charset="0"/>
              <a:cs typeface="Calibri" charset="0"/>
            </a:endParaRPr>
          </a:p>
          <a:p>
            <a:pPr eaLnBrk="1" hangingPunct="1">
              <a:spcBef>
                <a:spcPct val="0"/>
              </a:spcBef>
              <a:buClrTx/>
              <a:buSzTx/>
              <a:buFontTx/>
              <a:buNone/>
            </a:pPr>
            <a:r>
              <a:rPr lang="en-US" altLang="en-US" sz="1800" b="1" dirty="0">
                <a:solidFill>
                  <a:schemeClr val="tx2"/>
                </a:solidFill>
                <a:latin typeface="Calibri" charset="0"/>
                <a:ea typeface="Calibri" charset="0"/>
                <a:cs typeface="Calibri" charset="0"/>
              </a:rPr>
              <a:t>Competitive Grant Programs</a:t>
            </a:r>
          </a:p>
        </p:txBody>
      </p:sp>
      <p:pic>
        <p:nvPicPr>
          <p:cNvPr id="15" name="Picture 14" descr="Icon&#10;&#10;Description automatically generated">
            <a:extLst>
              <a:ext uri="{FF2B5EF4-FFF2-40B4-BE49-F238E27FC236}">
                <a16:creationId xmlns:a16="http://schemas.microsoft.com/office/drawing/2014/main" id="{CE9B55C7-9C34-4DB6-B624-BA302A740675}"/>
              </a:ext>
            </a:extLst>
          </p:cNvPr>
          <p:cNvPicPr>
            <a:picLocks noChangeAspect="1"/>
          </p:cNvPicPr>
          <p:nvPr/>
        </p:nvPicPr>
        <p:blipFill>
          <a:blip r:embed="rId3"/>
          <a:stretch>
            <a:fillRect/>
          </a:stretch>
        </p:blipFill>
        <p:spPr>
          <a:xfrm>
            <a:off x="2226997" y="1571857"/>
            <a:ext cx="1882427" cy="1882427"/>
          </a:xfrm>
          <a:prstGeom prst="rect">
            <a:avLst/>
          </a:prstGeom>
        </p:spPr>
      </p:pic>
      <p:sp>
        <p:nvSpPr>
          <p:cNvPr id="16" name="Rectangle 10">
            <a:extLst>
              <a:ext uri="{FF2B5EF4-FFF2-40B4-BE49-F238E27FC236}">
                <a16:creationId xmlns:a16="http://schemas.microsoft.com/office/drawing/2014/main" id="{3AF94871-F06A-4B17-8DD9-31559C3A447A}"/>
              </a:ext>
            </a:extLst>
          </p:cNvPr>
          <p:cNvSpPr>
            <a:spLocks noChangeArrowheads="1"/>
          </p:cNvSpPr>
          <p:nvPr/>
        </p:nvSpPr>
        <p:spPr bwMode="auto">
          <a:xfrm>
            <a:off x="5219957" y="3311081"/>
            <a:ext cx="1939652" cy="1497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eaLnBrk="1" hangingPunct="1">
              <a:spcBef>
                <a:spcPct val="0"/>
              </a:spcBef>
              <a:buClrTx/>
              <a:buSzTx/>
              <a:buFontTx/>
              <a:buNone/>
            </a:pPr>
            <a:r>
              <a:rPr lang="en-US" altLang="en-US" sz="1800" b="1" dirty="0">
                <a:solidFill>
                  <a:schemeClr val="tx2"/>
                </a:solidFill>
                <a:latin typeface="Calibri" charset="0"/>
                <a:ea typeface="Calibri" charset="0"/>
                <a:cs typeface="Calibri" charset="0"/>
              </a:rPr>
              <a:t>Formula Programs  </a:t>
            </a:r>
          </a:p>
        </p:txBody>
      </p:sp>
      <p:pic>
        <p:nvPicPr>
          <p:cNvPr id="18" name="Picture 17" descr="Icon&#10;&#10;Description automatically generated">
            <a:extLst>
              <a:ext uri="{FF2B5EF4-FFF2-40B4-BE49-F238E27FC236}">
                <a16:creationId xmlns:a16="http://schemas.microsoft.com/office/drawing/2014/main" id="{AFF6DF86-213B-4D0D-B8BA-C1D696DC81AC}"/>
              </a:ext>
            </a:extLst>
          </p:cNvPr>
          <p:cNvPicPr>
            <a:picLocks noChangeAspect="1"/>
          </p:cNvPicPr>
          <p:nvPr/>
        </p:nvPicPr>
        <p:blipFill>
          <a:blip r:embed="rId4"/>
          <a:stretch>
            <a:fillRect/>
          </a:stretch>
        </p:blipFill>
        <p:spPr>
          <a:xfrm>
            <a:off x="5090624" y="1571857"/>
            <a:ext cx="2198318" cy="2198318"/>
          </a:xfrm>
          <a:prstGeom prst="rect">
            <a:avLst/>
          </a:prstGeom>
        </p:spPr>
      </p:pic>
      <p:sp>
        <p:nvSpPr>
          <p:cNvPr id="9" name="TextBox 8">
            <a:extLst>
              <a:ext uri="{FF2B5EF4-FFF2-40B4-BE49-F238E27FC236}">
                <a16:creationId xmlns:a16="http://schemas.microsoft.com/office/drawing/2014/main" id="{E645DB7A-E8C5-4514-8EB7-86E3A4B3B1DB}"/>
              </a:ext>
            </a:extLst>
          </p:cNvPr>
          <p:cNvSpPr txBox="1"/>
          <p:nvPr/>
        </p:nvSpPr>
        <p:spPr>
          <a:xfrm>
            <a:off x="2838450" y="2433250"/>
            <a:ext cx="3467100" cy="300082"/>
          </a:xfrm>
          <a:prstGeom prst="rect">
            <a:avLst/>
          </a:prstGeom>
          <a:noFill/>
        </p:spPr>
        <p:txBody>
          <a:bodyPr wrap="square">
            <a:spAutoFit/>
          </a:bodyPr>
          <a:lstStyle/>
          <a:p>
            <a:endParaRPr lang="en-US" sz="1350" dirty="0"/>
          </a:p>
        </p:txBody>
      </p:sp>
      <p:sp>
        <p:nvSpPr>
          <p:cNvPr id="10" name="TextBox 9">
            <a:extLst>
              <a:ext uri="{FF2B5EF4-FFF2-40B4-BE49-F238E27FC236}">
                <a16:creationId xmlns:a16="http://schemas.microsoft.com/office/drawing/2014/main" id="{6C028C8A-4181-41EB-8979-7C19D2390E85}"/>
              </a:ext>
            </a:extLst>
          </p:cNvPr>
          <p:cNvSpPr txBox="1"/>
          <p:nvPr/>
        </p:nvSpPr>
        <p:spPr>
          <a:xfrm>
            <a:off x="2838450" y="2433250"/>
            <a:ext cx="3467100" cy="300082"/>
          </a:xfrm>
          <a:prstGeom prst="rect">
            <a:avLst/>
          </a:prstGeom>
          <a:noFill/>
        </p:spPr>
        <p:txBody>
          <a:bodyPr wrap="square">
            <a:spAutoFit/>
          </a:bodyPr>
          <a:lstStyle/>
          <a:p>
            <a:endParaRPr lang="en-US" sz="1350" dirty="0"/>
          </a:p>
        </p:txBody>
      </p:sp>
    </p:spTree>
    <p:extLst>
      <p:ext uri="{BB962C8B-B14F-4D97-AF65-F5344CB8AC3E}">
        <p14:creationId xmlns:p14="http://schemas.microsoft.com/office/powerpoint/2010/main" val="3476860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FF6811-5FEA-417C-8A57-56007BED62A0}"/>
              </a:ext>
            </a:extLst>
          </p:cNvPr>
          <p:cNvSpPr txBox="1"/>
          <p:nvPr/>
        </p:nvSpPr>
        <p:spPr>
          <a:xfrm>
            <a:off x="2857500" y="2433250"/>
            <a:ext cx="3429000" cy="300082"/>
          </a:xfrm>
          <a:prstGeom prst="rect">
            <a:avLst/>
          </a:prstGeom>
          <a:noFill/>
        </p:spPr>
        <p:txBody>
          <a:bodyPr wrap="square">
            <a:spAutoFit/>
          </a:bodyPr>
          <a:lstStyle/>
          <a:p>
            <a:endParaRPr lang="en-US" sz="1350" dirty="0"/>
          </a:p>
        </p:txBody>
      </p:sp>
      <p:sp>
        <p:nvSpPr>
          <p:cNvPr id="6" name="TextBox 5">
            <a:extLst>
              <a:ext uri="{FF2B5EF4-FFF2-40B4-BE49-F238E27FC236}">
                <a16:creationId xmlns:a16="http://schemas.microsoft.com/office/drawing/2014/main" id="{C0FB0B06-B565-4CD5-951F-0A9CAD504852}"/>
              </a:ext>
            </a:extLst>
          </p:cNvPr>
          <p:cNvSpPr txBox="1"/>
          <p:nvPr/>
        </p:nvSpPr>
        <p:spPr>
          <a:xfrm>
            <a:off x="2857500" y="2433250"/>
            <a:ext cx="3429000" cy="300082"/>
          </a:xfrm>
          <a:prstGeom prst="rect">
            <a:avLst/>
          </a:prstGeom>
          <a:noFill/>
        </p:spPr>
        <p:txBody>
          <a:bodyPr wrap="square">
            <a:spAutoFit/>
          </a:bodyPr>
          <a:lstStyle/>
          <a:p>
            <a:endParaRPr lang="en-US" sz="1350" dirty="0"/>
          </a:p>
        </p:txBody>
      </p:sp>
      <p:pic>
        <p:nvPicPr>
          <p:cNvPr id="10" name="Picture 9" descr="Bubble chart&#10;&#10;Description automatically generated">
            <a:extLst>
              <a:ext uri="{FF2B5EF4-FFF2-40B4-BE49-F238E27FC236}">
                <a16:creationId xmlns:a16="http://schemas.microsoft.com/office/drawing/2014/main" id="{C4898ACE-5C5E-4A0D-86A6-7AE99AEBB40A}"/>
              </a:ext>
            </a:extLst>
          </p:cNvPr>
          <p:cNvPicPr>
            <a:picLocks noChangeAspect="1"/>
          </p:cNvPicPr>
          <p:nvPr/>
        </p:nvPicPr>
        <p:blipFill>
          <a:blip r:embed="rId2"/>
          <a:stretch>
            <a:fillRect/>
          </a:stretch>
        </p:blipFill>
        <p:spPr>
          <a:xfrm>
            <a:off x="1143000" y="0"/>
            <a:ext cx="6858000" cy="5143500"/>
          </a:xfrm>
          <a:prstGeom prst="rect">
            <a:avLst/>
          </a:prstGeom>
        </p:spPr>
      </p:pic>
    </p:spTree>
    <p:extLst>
      <p:ext uri="{BB962C8B-B14F-4D97-AF65-F5344CB8AC3E}">
        <p14:creationId xmlns:p14="http://schemas.microsoft.com/office/powerpoint/2010/main" val="214722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txBox="1">
            <a:spLocks/>
          </p:cNvSpPr>
          <p:nvPr/>
        </p:nvSpPr>
        <p:spPr>
          <a:xfrm>
            <a:off x="1143003" y="122468"/>
            <a:ext cx="6855785" cy="68570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000" dirty="0">
                <a:solidFill>
                  <a:schemeClr val="bg1"/>
                </a:solidFill>
              </a:rPr>
              <a:t>FORMULA FUNDING</a:t>
            </a:r>
          </a:p>
          <a:p>
            <a:pPr algn="ctr"/>
            <a:r>
              <a:rPr lang="en-US" altLang="en-US" sz="1800" dirty="0">
                <a:solidFill>
                  <a:schemeClr val="bg1"/>
                </a:solidFill>
              </a:rPr>
              <a:t>GUARANTEED FUNDING FOR CALIFORNIA</a:t>
            </a:r>
          </a:p>
        </p:txBody>
      </p:sp>
      <p:sp>
        <p:nvSpPr>
          <p:cNvPr id="12" name="Rectangle 10"/>
          <p:cNvSpPr>
            <a:spLocks noChangeArrowheads="1"/>
          </p:cNvSpPr>
          <p:nvPr/>
        </p:nvSpPr>
        <p:spPr bwMode="auto">
          <a:xfrm>
            <a:off x="4806863" y="1541944"/>
            <a:ext cx="2740736" cy="292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eaLnBrk="1" hangingPunct="1">
              <a:spcBef>
                <a:spcPct val="0"/>
              </a:spcBef>
              <a:buClrTx/>
              <a:buSzTx/>
              <a:buFontTx/>
              <a:buNone/>
            </a:pPr>
            <a:endParaRPr lang="en-US" altLang="en-US" sz="1500" b="1" u="sng" dirty="0">
              <a:solidFill>
                <a:schemeClr val="tx2"/>
              </a:solidFill>
              <a:latin typeface="Calibri" charset="0"/>
              <a:ea typeface="Calibri" charset="0"/>
              <a:cs typeface="Calibri" charset="0"/>
            </a:endParaRPr>
          </a:p>
          <a:p>
            <a:pPr>
              <a:spcBef>
                <a:spcPct val="0"/>
              </a:spcBef>
              <a:buClrTx/>
              <a:buSzTx/>
              <a:buNone/>
            </a:pPr>
            <a:r>
              <a:rPr lang="en-US" sz="1500" dirty="0">
                <a:solidFill>
                  <a:schemeClr val="tx2"/>
                </a:solidFill>
                <a:latin typeface="Calibri" panose="020F0502020204030204" pitchFamily="34" charset="0"/>
                <a:ea typeface="Calibri Light" charset="0"/>
                <a:cs typeface="Calibri Light" charset="0"/>
              </a:rPr>
              <a:t> </a:t>
            </a:r>
            <a:endParaRPr lang="en-US" altLang="en-US" sz="15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endParaRPr lang="en-US" altLang="en-US" sz="1500" dirty="0">
              <a:solidFill>
                <a:schemeClr val="tx2"/>
              </a:solidFill>
              <a:latin typeface="Calibri" charset="0"/>
              <a:ea typeface="Calibri" charset="0"/>
              <a:cs typeface="Calibri" charset="0"/>
            </a:endParaRPr>
          </a:p>
          <a:p>
            <a:pPr marL="257168" indent="-257168">
              <a:spcBef>
                <a:spcPct val="0"/>
              </a:spcBef>
              <a:buClrTx/>
              <a:buSzTx/>
              <a:buFont typeface="Arial" panose="020B0604020202020204" pitchFamily="34" charset="0"/>
              <a:buChar char="•"/>
            </a:pPr>
            <a:endParaRPr lang="en-US" altLang="en-US" sz="1500" b="1" u="sng" dirty="0">
              <a:solidFill>
                <a:schemeClr val="tx2"/>
              </a:solidFill>
              <a:latin typeface="Calibri" charset="0"/>
              <a:ea typeface="Calibri" charset="0"/>
              <a:cs typeface="Calibri" charset="0"/>
            </a:endParaRPr>
          </a:p>
          <a:p>
            <a:pPr>
              <a:spcBef>
                <a:spcPct val="0"/>
              </a:spcBef>
              <a:buClrTx/>
              <a:buSzTx/>
              <a:buNone/>
            </a:pPr>
            <a:endParaRPr lang="en-US" altLang="en-US" sz="1500" dirty="0">
              <a:solidFill>
                <a:schemeClr val="tx2"/>
              </a:solidFill>
              <a:latin typeface="Calibri Light" charset="0"/>
              <a:ea typeface="Calibri Light" charset="0"/>
              <a:cs typeface="Calibri Light" charset="0"/>
            </a:endParaRPr>
          </a:p>
        </p:txBody>
      </p:sp>
      <p:pic>
        <p:nvPicPr>
          <p:cNvPr id="5" name="Picture 4" descr="A picture containing dark, metalware, chain&#10;&#10;Description automatically generated">
            <a:extLst>
              <a:ext uri="{FF2B5EF4-FFF2-40B4-BE49-F238E27FC236}">
                <a16:creationId xmlns:a16="http://schemas.microsoft.com/office/drawing/2014/main" id="{4524DEAF-11EC-4074-AB3A-F1EF09FB160D}"/>
              </a:ext>
            </a:extLst>
          </p:cNvPr>
          <p:cNvPicPr>
            <a:picLocks noChangeAspect="1"/>
          </p:cNvPicPr>
          <p:nvPr/>
        </p:nvPicPr>
        <p:blipFill>
          <a:blip r:embed="rId3"/>
          <a:stretch>
            <a:fillRect/>
          </a:stretch>
        </p:blipFill>
        <p:spPr>
          <a:xfrm>
            <a:off x="1211110" y="1315233"/>
            <a:ext cx="3508853" cy="3508853"/>
          </a:xfrm>
          <a:prstGeom prst="rect">
            <a:avLst/>
          </a:prstGeom>
        </p:spPr>
      </p:pic>
      <p:graphicFrame>
        <p:nvGraphicFramePr>
          <p:cNvPr id="7" name="Diagram 6">
            <a:extLst>
              <a:ext uri="{FF2B5EF4-FFF2-40B4-BE49-F238E27FC236}">
                <a16:creationId xmlns:a16="http://schemas.microsoft.com/office/drawing/2014/main" id="{C558C2D9-918F-4D7D-95FD-EB4CDD5C6282}"/>
              </a:ext>
            </a:extLst>
          </p:cNvPr>
          <p:cNvGraphicFramePr/>
          <p:nvPr>
            <p:extLst>
              <p:ext uri="{D42A27DB-BD31-4B8C-83A1-F6EECF244321}">
                <p14:modId xmlns:p14="http://schemas.microsoft.com/office/powerpoint/2010/main" val="1408436166"/>
              </p:ext>
            </p:extLst>
          </p:nvPr>
        </p:nvGraphicFramePr>
        <p:xfrm>
          <a:off x="4455704" y="1250348"/>
          <a:ext cx="4597483" cy="3255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8023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A2F3365-461A-054B-B51F-B826FB8EBDEA}"/>
              </a:ext>
            </a:extLst>
          </p:cNvPr>
          <p:cNvSpPr txBox="1">
            <a:spLocks/>
          </p:cNvSpPr>
          <p:nvPr/>
        </p:nvSpPr>
        <p:spPr>
          <a:xfrm>
            <a:off x="1290758" y="165331"/>
            <a:ext cx="6335197" cy="82050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000" dirty="0">
                <a:solidFill>
                  <a:schemeClr val="bg1"/>
                </a:solidFill>
              </a:rPr>
              <a:t>ADMNISTRATION IS FOCUSED ON IMPLEMENTATON</a:t>
            </a:r>
          </a:p>
          <a:p>
            <a:pPr algn="ctr"/>
            <a:endParaRPr lang="en-US" altLang="en-US" sz="3000" dirty="0">
              <a:solidFill>
                <a:schemeClr val="bg1"/>
              </a:solidFill>
            </a:endParaRPr>
          </a:p>
        </p:txBody>
      </p:sp>
      <p:pic>
        <p:nvPicPr>
          <p:cNvPr id="3" name="Picture 2" descr="A person in a suit&#10;&#10;Description automatically generated with low confidence">
            <a:extLst>
              <a:ext uri="{FF2B5EF4-FFF2-40B4-BE49-F238E27FC236}">
                <a16:creationId xmlns:a16="http://schemas.microsoft.com/office/drawing/2014/main" id="{4928F350-7211-4204-B001-3BB7FB38F6BD}"/>
              </a:ext>
            </a:extLst>
          </p:cNvPr>
          <p:cNvPicPr>
            <a:picLocks noChangeAspect="1"/>
          </p:cNvPicPr>
          <p:nvPr/>
        </p:nvPicPr>
        <p:blipFill>
          <a:blip r:embed="rId3"/>
          <a:stretch>
            <a:fillRect/>
          </a:stretch>
        </p:blipFill>
        <p:spPr>
          <a:xfrm>
            <a:off x="3348237" y="1299377"/>
            <a:ext cx="2220238" cy="2220238"/>
          </a:xfrm>
          <a:prstGeom prst="rect">
            <a:avLst/>
          </a:prstGeom>
        </p:spPr>
      </p:pic>
      <p:sp>
        <p:nvSpPr>
          <p:cNvPr id="6" name="Rectangle 10">
            <a:extLst>
              <a:ext uri="{FF2B5EF4-FFF2-40B4-BE49-F238E27FC236}">
                <a16:creationId xmlns:a16="http://schemas.microsoft.com/office/drawing/2014/main" id="{E13C7B27-C81A-4ABE-BCFB-7DEFE2BC0A76}"/>
              </a:ext>
            </a:extLst>
          </p:cNvPr>
          <p:cNvSpPr>
            <a:spLocks noChangeArrowheads="1"/>
          </p:cNvSpPr>
          <p:nvPr/>
        </p:nvSpPr>
        <p:spPr bwMode="auto">
          <a:xfrm>
            <a:off x="2816976" y="3301248"/>
            <a:ext cx="3510049" cy="16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algn="ctr">
              <a:spcBef>
                <a:spcPct val="0"/>
              </a:spcBef>
              <a:buClrTx/>
              <a:buSzTx/>
              <a:buNone/>
            </a:pPr>
            <a:r>
              <a:rPr lang="en-US" altLang="en-US" sz="1500" b="1" dirty="0">
                <a:solidFill>
                  <a:schemeClr val="tx2"/>
                </a:solidFill>
                <a:latin typeface="Calibri" charset="0"/>
                <a:cs typeface="Calibri" charset="0"/>
              </a:rPr>
              <a:t>Mitch Landrieu </a:t>
            </a:r>
          </a:p>
          <a:p>
            <a:pPr algn="ctr">
              <a:spcBef>
                <a:spcPct val="0"/>
              </a:spcBef>
              <a:buClrTx/>
              <a:buSzTx/>
              <a:buNone/>
            </a:pPr>
            <a:r>
              <a:rPr lang="en-US" altLang="en-US" sz="1500" dirty="0">
                <a:solidFill>
                  <a:schemeClr val="tx2"/>
                </a:solidFill>
                <a:latin typeface="Calibri" charset="0"/>
                <a:cs typeface="Calibri" charset="0"/>
              </a:rPr>
              <a:t>Senior Advisor</a:t>
            </a:r>
          </a:p>
          <a:p>
            <a:pPr algn="ctr">
              <a:spcBef>
                <a:spcPct val="0"/>
              </a:spcBef>
              <a:buClrTx/>
              <a:buSzTx/>
              <a:buNone/>
            </a:pPr>
            <a:r>
              <a:rPr lang="en-US" altLang="en-US" sz="1500" dirty="0">
                <a:solidFill>
                  <a:schemeClr val="tx2"/>
                </a:solidFill>
                <a:latin typeface="Calibri" charset="0"/>
                <a:cs typeface="Calibri" charset="0"/>
              </a:rPr>
              <a:t>Infrastructure Implementation Coordinator  </a:t>
            </a:r>
          </a:p>
        </p:txBody>
      </p:sp>
    </p:spTree>
    <p:extLst>
      <p:ext uri="{BB962C8B-B14F-4D97-AF65-F5344CB8AC3E}">
        <p14:creationId xmlns:p14="http://schemas.microsoft.com/office/powerpoint/2010/main" val="737419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0"/>
          <p:cNvSpPr>
            <a:spLocks noChangeArrowheads="1"/>
          </p:cNvSpPr>
          <p:nvPr/>
        </p:nvSpPr>
        <p:spPr bwMode="auto">
          <a:xfrm>
            <a:off x="1767366" y="1140110"/>
            <a:ext cx="5609273" cy="344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65000"/>
              <a:buFont typeface="Wingdings" charset="2"/>
              <a:buChar char="n"/>
              <a:tabLst>
                <a:tab pos="4519613" algn="l"/>
              </a:tabLst>
              <a:defRPr sz="3000">
                <a:solidFill>
                  <a:schemeClr val="tx1"/>
                </a:solidFill>
                <a:latin typeface="Arial" charset="0"/>
              </a:defRPr>
            </a:lvl1pPr>
            <a:lvl2pPr marL="742950" indent="-285750">
              <a:spcBef>
                <a:spcPct val="20000"/>
              </a:spcBef>
              <a:buClr>
                <a:schemeClr val="accent2"/>
              </a:buClr>
              <a:buSzPct val="60000"/>
              <a:buFont typeface="Wingdings" charset="2"/>
              <a:buChar char="q"/>
              <a:tabLst>
                <a:tab pos="4519613" algn="l"/>
              </a:tabLst>
              <a:defRPr sz="2600">
                <a:solidFill>
                  <a:schemeClr val="tx1"/>
                </a:solidFill>
                <a:latin typeface="Arial" charset="0"/>
              </a:defRPr>
            </a:lvl2pPr>
            <a:lvl3pPr marL="1143000" indent="-228600">
              <a:spcBef>
                <a:spcPct val="20000"/>
              </a:spcBef>
              <a:buClr>
                <a:schemeClr val="accent1"/>
              </a:buClr>
              <a:buSzPct val="65000"/>
              <a:buFont typeface="Wingdings" charset="2"/>
              <a:buChar char="n"/>
              <a:tabLst>
                <a:tab pos="4519613" algn="l"/>
              </a:tabLst>
              <a:defRPr sz="2200">
                <a:solidFill>
                  <a:schemeClr val="tx1"/>
                </a:solidFill>
                <a:latin typeface="Arial" charset="0"/>
              </a:defRPr>
            </a:lvl3pPr>
            <a:lvl4pPr marL="1600200" indent="-228600">
              <a:spcBef>
                <a:spcPct val="20000"/>
              </a:spcBef>
              <a:buClr>
                <a:schemeClr val="accent2"/>
              </a:buClr>
              <a:buSzPct val="70000"/>
              <a:buFont typeface="Wingdings" charset="2"/>
              <a:buChar char="q"/>
              <a:tabLst>
                <a:tab pos="4519613" algn="l"/>
              </a:tabLst>
              <a:defRPr sz="2000">
                <a:solidFill>
                  <a:schemeClr val="tx1"/>
                </a:solidFill>
                <a:latin typeface="Arial" charset="0"/>
              </a:defRPr>
            </a:lvl4pPr>
            <a:lvl5pPr marL="2057400" indent="-228600">
              <a:spcBef>
                <a:spcPct val="20000"/>
              </a:spcBef>
              <a:buClr>
                <a:schemeClr val="accent1"/>
              </a:buClr>
              <a:buSzPct val="75000"/>
              <a:buFont typeface="Wingdings" charset="2"/>
              <a:buChar char="§"/>
              <a:tabLst>
                <a:tab pos="4519613" algn="l"/>
              </a:tabLst>
              <a:defRPr sz="2000">
                <a:solidFill>
                  <a:schemeClr val="tx1"/>
                </a:solidFill>
                <a:latin typeface="Arial" charset="0"/>
              </a:defRPr>
            </a:lvl5pPr>
            <a:lvl6pPr marL="25146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6pPr>
            <a:lvl7pPr marL="29718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7pPr>
            <a:lvl8pPr marL="34290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8pPr>
            <a:lvl9pPr marL="3886200" indent="-228600" eaLnBrk="0" fontAlgn="base" hangingPunct="0">
              <a:spcBef>
                <a:spcPct val="20000"/>
              </a:spcBef>
              <a:spcAft>
                <a:spcPct val="0"/>
              </a:spcAft>
              <a:buClr>
                <a:schemeClr val="accent1"/>
              </a:buClr>
              <a:buSzPct val="75000"/>
              <a:buFont typeface="Wingdings" charset="2"/>
              <a:buChar char="§"/>
              <a:tabLst>
                <a:tab pos="4519613" algn="l"/>
              </a:tabLst>
              <a:defRPr sz="2000">
                <a:solidFill>
                  <a:schemeClr val="tx1"/>
                </a:solidFill>
                <a:latin typeface="Arial" charset="0"/>
              </a:defRPr>
            </a:lvl9pPr>
          </a:lstStyle>
          <a:p>
            <a:pPr marL="257175" indent="-257175">
              <a:spcBef>
                <a:spcPct val="0"/>
              </a:spcBef>
              <a:buClrTx/>
              <a:buSzTx/>
              <a:buFont typeface="Arial" panose="020B0604020202020204" pitchFamily="34" charset="0"/>
              <a:buChar char="•"/>
            </a:pPr>
            <a:r>
              <a:rPr lang="en-US" altLang="en-US" sz="1800" dirty="0">
                <a:solidFill>
                  <a:schemeClr val="tx2"/>
                </a:solidFill>
                <a:latin typeface="Calibri" charset="0"/>
                <a:ea typeface="Calibri" charset="0"/>
                <a:cs typeface="Calibri" charset="0"/>
              </a:rPr>
              <a:t>Work with stakeholders to prepare priority project lists </a:t>
            </a:r>
            <a:r>
              <a:rPr lang="en-US" altLang="en-US" sz="1800" b="1" u="sng" dirty="0">
                <a:solidFill>
                  <a:schemeClr val="tx2"/>
                </a:solidFill>
                <a:latin typeface="Calibri" charset="0"/>
                <a:ea typeface="Calibri" charset="0"/>
                <a:cs typeface="Calibri" charset="0"/>
              </a:rPr>
              <a:t>now.  </a:t>
            </a:r>
          </a:p>
          <a:p>
            <a:pPr marL="814388" lvl="1" indent="-257175">
              <a:spcBef>
                <a:spcPct val="0"/>
              </a:spcBef>
              <a:buClrTx/>
              <a:buSzTx/>
              <a:buFont typeface="Arial" panose="020B0604020202020204" pitchFamily="34" charset="0"/>
              <a:buChar char="•"/>
            </a:pPr>
            <a:r>
              <a:rPr lang="en-US" altLang="en-US" sz="1500" dirty="0">
                <a:solidFill>
                  <a:schemeClr val="tx2"/>
                </a:solidFill>
                <a:latin typeface="Calibri" charset="0"/>
                <a:ea typeface="Calibri" charset="0"/>
                <a:cs typeface="Calibri" charset="0"/>
              </a:rPr>
              <a:t>This includes clearly defining funding gaps and/or how funding would be used.</a:t>
            </a:r>
            <a:br>
              <a:rPr lang="en-US" altLang="en-US" sz="1500" u="sng" dirty="0">
                <a:solidFill>
                  <a:schemeClr val="tx2"/>
                </a:solidFill>
                <a:latin typeface="Calibri" charset="0"/>
                <a:ea typeface="Calibri" charset="0"/>
                <a:cs typeface="Calibri" charset="0"/>
              </a:rPr>
            </a:br>
            <a:endParaRPr lang="en-US" altLang="en-US" sz="1500" u="sng" dirty="0">
              <a:solidFill>
                <a:schemeClr val="tx2"/>
              </a:solidFill>
              <a:latin typeface="Calibri" charset="0"/>
              <a:ea typeface="Calibri" charset="0"/>
              <a:cs typeface="Calibri" charset="0"/>
            </a:endParaRPr>
          </a:p>
          <a:p>
            <a:pPr marL="257175" indent="-257175">
              <a:spcBef>
                <a:spcPct val="0"/>
              </a:spcBef>
              <a:buClrTx/>
              <a:buSzTx/>
              <a:buFont typeface="Arial" panose="020B0604020202020204" pitchFamily="34" charset="0"/>
              <a:buChar char="•"/>
            </a:pPr>
            <a:r>
              <a:rPr lang="en-US" altLang="en-US" sz="1800" dirty="0">
                <a:solidFill>
                  <a:schemeClr val="tx2"/>
                </a:solidFill>
                <a:latin typeface="Calibri" charset="0"/>
                <a:ea typeface="Calibri" charset="0"/>
                <a:cs typeface="Calibri" charset="0"/>
              </a:rPr>
              <a:t>Talk to state agencies.</a:t>
            </a:r>
          </a:p>
          <a:p>
            <a:pPr>
              <a:spcBef>
                <a:spcPct val="0"/>
              </a:spcBef>
              <a:buClrTx/>
              <a:buSzTx/>
              <a:buNone/>
            </a:pPr>
            <a:endParaRPr lang="en-US" altLang="en-US" sz="1800" dirty="0">
              <a:solidFill>
                <a:schemeClr val="tx2"/>
              </a:solidFill>
              <a:latin typeface="Calibri" charset="0"/>
              <a:ea typeface="Calibri" charset="0"/>
              <a:cs typeface="Calibri" charset="0"/>
            </a:endParaRPr>
          </a:p>
          <a:p>
            <a:pPr marL="257175" indent="-257175">
              <a:spcBef>
                <a:spcPct val="0"/>
              </a:spcBef>
              <a:buClrTx/>
              <a:buSzTx/>
              <a:buFont typeface="Arial" panose="020B0604020202020204" pitchFamily="34" charset="0"/>
              <a:buChar char="•"/>
            </a:pPr>
            <a:r>
              <a:rPr lang="en-US" altLang="en-US" sz="1800" dirty="0">
                <a:solidFill>
                  <a:schemeClr val="tx2"/>
                </a:solidFill>
                <a:latin typeface="Calibri" charset="0"/>
                <a:ea typeface="Calibri" charset="0"/>
                <a:cs typeface="Calibri" charset="0"/>
              </a:rPr>
              <a:t>Engage with federal agencies.</a:t>
            </a:r>
          </a:p>
          <a:p>
            <a:pPr marL="257175" indent="-257175">
              <a:spcBef>
                <a:spcPct val="0"/>
              </a:spcBef>
              <a:buClrTx/>
              <a:buSzTx/>
              <a:buFont typeface="Arial" panose="020B0604020202020204" pitchFamily="34" charset="0"/>
              <a:buChar char="•"/>
            </a:pPr>
            <a:endParaRPr lang="en-US" altLang="en-US" sz="1800" dirty="0">
              <a:solidFill>
                <a:schemeClr val="tx2"/>
              </a:solidFill>
              <a:latin typeface="Calibri" charset="0"/>
              <a:ea typeface="Calibri" charset="0"/>
              <a:cs typeface="Calibri" charset="0"/>
            </a:endParaRPr>
          </a:p>
          <a:p>
            <a:pPr eaLnBrk="1" hangingPunct="1">
              <a:spcBef>
                <a:spcPct val="0"/>
              </a:spcBef>
              <a:buClrTx/>
              <a:buSzTx/>
              <a:buFontTx/>
              <a:buNone/>
            </a:pPr>
            <a:endParaRPr lang="en-US" altLang="en-US" sz="1500" u="sng" dirty="0">
              <a:solidFill>
                <a:schemeClr val="tx2"/>
              </a:solidFill>
              <a:latin typeface="Calibri" charset="0"/>
              <a:ea typeface="Calibri" charset="0"/>
              <a:cs typeface="Calibri" charset="0"/>
            </a:endParaRPr>
          </a:p>
        </p:txBody>
      </p:sp>
      <p:sp>
        <p:nvSpPr>
          <p:cNvPr id="4" name="Title 2">
            <a:extLst>
              <a:ext uri="{FF2B5EF4-FFF2-40B4-BE49-F238E27FC236}">
                <a16:creationId xmlns:a16="http://schemas.microsoft.com/office/drawing/2014/main" id="{BA2F3365-461A-054B-B51F-B826FB8EBDEA}"/>
              </a:ext>
            </a:extLst>
          </p:cNvPr>
          <p:cNvSpPr txBox="1">
            <a:spLocks/>
          </p:cNvSpPr>
          <p:nvPr/>
        </p:nvSpPr>
        <p:spPr>
          <a:xfrm>
            <a:off x="1290758" y="165331"/>
            <a:ext cx="6335197" cy="82050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en-US" sz="3000" dirty="0">
                <a:solidFill>
                  <a:schemeClr val="bg1"/>
                </a:solidFill>
              </a:rPr>
              <a:t>RECOMMENDATIONS FROM ADMNISTRATION</a:t>
            </a:r>
          </a:p>
          <a:p>
            <a:pPr algn="ctr"/>
            <a:endParaRPr lang="en-US" altLang="en-US" sz="3000" dirty="0">
              <a:solidFill>
                <a:schemeClr val="bg1"/>
              </a:solidFill>
            </a:endParaRPr>
          </a:p>
        </p:txBody>
      </p:sp>
    </p:spTree>
    <p:extLst>
      <p:ext uri="{BB962C8B-B14F-4D97-AF65-F5344CB8AC3E}">
        <p14:creationId xmlns:p14="http://schemas.microsoft.com/office/powerpoint/2010/main" val="18933593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
  <a:themeElements>
    <a:clrScheme name="Custom 5">
      <a:dk1>
        <a:sysClr val="windowText" lastClr="000000"/>
      </a:dk1>
      <a:lt1>
        <a:sysClr val="window" lastClr="FFFFFF"/>
      </a:lt1>
      <a:dk2>
        <a:srgbClr val="2C3C43"/>
      </a:dk2>
      <a:lt2>
        <a:srgbClr val="EBEBEB"/>
      </a:lt2>
      <a:accent1>
        <a:srgbClr val="00451D"/>
      </a:accent1>
      <a:accent2>
        <a:srgbClr val="98AF71"/>
      </a:accent2>
      <a:accent3>
        <a:srgbClr val="E7FFD5"/>
      </a:accent3>
      <a:accent4>
        <a:srgbClr val="000090"/>
      </a:accent4>
      <a:accent5>
        <a:srgbClr val="C1DF89"/>
      </a:accent5>
      <a:accent6>
        <a:srgbClr val="E3ECCC"/>
      </a:accent6>
      <a:hlink>
        <a:srgbClr val="99CA3C"/>
      </a:hlink>
      <a:folHlink>
        <a:srgbClr val="0070C0"/>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2018 PPT Template.potx" id="{06FF6BE1-3DFF-48CE-8B2F-0BEEA065F171}" vid="{1AACF01A-D64A-4EA1-B5C5-D959493A16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8069</TotalTime>
  <Words>4191</Words>
  <Application>Microsoft Office PowerPoint</Application>
  <PresentationFormat>On-screen Show (16:9)</PresentationFormat>
  <Paragraphs>558</Paragraphs>
  <Slides>41</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41</vt:i4>
      </vt:variant>
    </vt:vector>
  </HeadingPairs>
  <TitlesOfParts>
    <vt:vector size="50" baseType="lpstr">
      <vt:lpstr>Arial</vt:lpstr>
      <vt:lpstr>Calibri</vt:lpstr>
      <vt:lpstr>Calibri Light</vt:lpstr>
      <vt:lpstr>Gill Sans MT</vt:lpstr>
      <vt:lpstr>LucidaGrande</vt:lpstr>
      <vt:lpstr>Wingdings</vt:lpstr>
      <vt:lpstr>Wingdings 2</vt:lpstr>
      <vt:lpstr>Office Theme</vt:lpstr>
      <vt:lpstr>Dividend</vt:lpstr>
      <vt:lpstr>Infrastructure LA Sustainable Waste and Recycling Management </vt:lpstr>
      <vt:lpstr>Infrastructure LA Sustainable Waste and Recycling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Infrastructure LA Sustainable Waste and Recycling Management </vt:lpstr>
      <vt:lpstr>PowerPoint Presentation</vt:lpstr>
      <vt:lpstr>Mandatory Organic Waste Disposal Reduction Ordinance</vt:lpstr>
      <vt:lpstr>Guidelines for Generators</vt:lpstr>
      <vt:lpstr>Exclusive Commercial Franchise System</vt:lpstr>
      <vt:lpstr>Residential Franchises and Garbage Disposal Districts</vt:lpstr>
      <vt:lpstr>Organic Waste Policy for County Departments</vt:lpstr>
      <vt:lpstr>Single-Use Plastics Policy and Ordinances</vt:lpstr>
      <vt:lpstr>Education and Outreach</vt:lpstr>
      <vt:lpstr>Infrastructure Development</vt:lpstr>
      <vt:lpstr>Senate Bill 619</vt:lpstr>
      <vt:lpstr>CalRecycle Grants</vt:lpstr>
      <vt:lpstr>Survey Results</vt:lpstr>
      <vt:lpstr>Infrastructure LA Sustainable Waste and Recycling Management </vt:lpstr>
      <vt:lpstr>Los Angeles County</vt:lpstr>
      <vt:lpstr>Objectives</vt:lpstr>
      <vt:lpstr>Methodology</vt:lpstr>
      <vt:lpstr>Rate differences</vt:lpstr>
      <vt:lpstr>PowerPoint Presentation</vt:lpstr>
      <vt:lpstr>RESIDENTIAL MARKET SHARE WITHIN La County as of July 1, 2021</vt:lpstr>
      <vt:lpstr>Types of Residential Organics Programs as of July 1, 2021</vt:lpstr>
      <vt:lpstr>Monthly Residential Rates Based on a 95 Gallon Refuse Container, as of July 1, 2021</vt:lpstr>
      <vt:lpstr>PowerPoint Presentation</vt:lpstr>
      <vt:lpstr>Commercial market share within La county based on number of Cities, as of July 1, 2021</vt:lpstr>
      <vt:lpstr>Commercial Food Waste Diversion programs* As of July 1, 2021</vt:lpstr>
      <vt:lpstr>Are Exclusive Franchise commercial rates Bundled?</vt:lpstr>
      <vt:lpstr>Monthly Commercial Refuse Rates As of July 1, 2021</vt:lpstr>
      <vt:lpstr>Monthly Commercial Organics rates</vt:lpstr>
      <vt:lpstr>General INDUSTRY OBSERVATIONS</vt:lpstr>
      <vt:lpstr>Questions &amp; Discussion</vt:lpstr>
      <vt:lpstr>Infrastructure LA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Vickie Huen</dc:creator>
  <cp:lastModifiedBy>Kawsar Vazifdar</cp:lastModifiedBy>
  <cp:revision>334</cp:revision>
  <cp:lastPrinted>2017-07-19T23:41:41Z</cp:lastPrinted>
  <dcterms:created xsi:type="dcterms:W3CDTF">2017-04-27T21:38:58Z</dcterms:created>
  <dcterms:modified xsi:type="dcterms:W3CDTF">2022-02-23T17:58:26Z</dcterms:modified>
</cp:coreProperties>
</file>