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9" r:id="rId2"/>
    <p:sldMasterId id="2147483811" r:id="rId3"/>
    <p:sldMasterId id="2147483830" r:id="rId4"/>
  </p:sldMasterIdLst>
  <p:notesMasterIdLst>
    <p:notesMasterId r:id="rId39"/>
  </p:notesMasterIdLst>
  <p:sldIdLst>
    <p:sldId id="301" r:id="rId5"/>
    <p:sldId id="256" r:id="rId6"/>
    <p:sldId id="403" r:id="rId7"/>
    <p:sldId id="349" r:id="rId8"/>
    <p:sldId id="404" r:id="rId9"/>
    <p:sldId id="393" r:id="rId10"/>
    <p:sldId id="266" r:id="rId11"/>
    <p:sldId id="394" r:id="rId12"/>
    <p:sldId id="395" r:id="rId13"/>
    <p:sldId id="267" r:id="rId14"/>
    <p:sldId id="396" r:id="rId15"/>
    <p:sldId id="397" r:id="rId16"/>
    <p:sldId id="351" r:id="rId17"/>
    <p:sldId id="398" r:id="rId18"/>
    <p:sldId id="399" r:id="rId19"/>
    <p:sldId id="265" r:id="rId20"/>
    <p:sldId id="405" r:id="rId21"/>
    <p:sldId id="378" r:id="rId22"/>
    <p:sldId id="379" r:id="rId23"/>
    <p:sldId id="380" r:id="rId24"/>
    <p:sldId id="381" r:id="rId25"/>
    <p:sldId id="382" r:id="rId26"/>
    <p:sldId id="365" r:id="rId27"/>
    <p:sldId id="383" r:id="rId28"/>
    <p:sldId id="384" r:id="rId29"/>
    <p:sldId id="385" r:id="rId30"/>
    <p:sldId id="386" r:id="rId31"/>
    <p:sldId id="387" r:id="rId32"/>
    <p:sldId id="388" r:id="rId33"/>
    <p:sldId id="407" r:id="rId34"/>
    <p:sldId id="408" r:id="rId35"/>
    <p:sldId id="369" r:id="rId36"/>
    <p:sldId id="406" r:id="rId37"/>
    <p:sldId id="300" r:id="rId38"/>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sar" initials="K" lastIdx="1" clrIdx="0">
    <p:extLst>
      <p:ext uri="{19B8F6BF-5375-455C-9EA6-DF929625EA0E}">
        <p15:presenceInfo xmlns:p15="http://schemas.microsoft.com/office/powerpoint/2012/main" userId="S::kvazifdar@dpw.lacounty.gov::6d82401d-828a-4c58-8703-3097cb936ba5" providerId="AD"/>
      </p:ext>
    </p:extLst>
  </p:cmAuthor>
  <p:cmAuthor id="2" name="city.user" initials="c" lastIdx="2" clrIdx="1">
    <p:extLst>
      <p:ext uri="{19B8F6BF-5375-455C-9EA6-DF929625EA0E}">
        <p15:presenceInfo xmlns:p15="http://schemas.microsoft.com/office/powerpoint/2012/main" userId="city.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D3F"/>
    <a:srgbClr val="202D38"/>
    <a:srgbClr val="002060"/>
    <a:srgbClr val="202D52"/>
    <a:srgbClr val="4379BD"/>
    <a:srgbClr val="E8C54A"/>
    <a:srgbClr val="FDD03B"/>
    <a:srgbClr val="FFD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6" autoAdjust="0"/>
    <p:restoredTop sz="87454" autoAdjust="0"/>
  </p:normalViewPr>
  <p:slideViewPr>
    <p:cSldViewPr snapToGrid="0" snapToObjects="1">
      <p:cViewPr varScale="1">
        <p:scale>
          <a:sx n="127" d="100"/>
          <a:sy n="127" d="100"/>
        </p:scale>
        <p:origin x="270"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2-08T13:56:41.766" idx="2">
    <p:pos x="5522" y="1404"/>
    <p:text>Image is from Measure CW presentation</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0E856BD-ED0A-3C49-ABE0-5577E2A2DC12}" type="datetimeFigureOut">
              <a:rPr lang="en-US" smtClean="0"/>
              <a:t>4/18/2023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380A8FF-6083-2E4C-B178-D744D3FD0B18}" type="slidenum">
              <a:rPr lang="en-US" smtClean="0"/>
              <a:t>‹#›</a:t>
            </a:fld>
            <a:endParaRPr lang="en-US"/>
          </a:p>
        </p:txBody>
      </p:sp>
    </p:spTree>
    <p:extLst>
      <p:ext uri="{BB962C8B-B14F-4D97-AF65-F5344CB8AC3E}">
        <p14:creationId xmlns:p14="http://schemas.microsoft.com/office/powerpoint/2010/main" val="60008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a:t>
            </a:fld>
            <a:endParaRPr lang="en-US"/>
          </a:p>
        </p:txBody>
      </p:sp>
    </p:spTree>
    <p:extLst>
      <p:ext uri="{BB962C8B-B14F-4D97-AF65-F5344CB8AC3E}">
        <p14:creationId xmlns:p14="http://schemas.microsoft.com/office/powerpoint/2010/main" val="3177619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tx2"/>
                </a:solidFill>
              </a:rPr>
              <a:t>Retail sale or rental of expanded polystyrene (foam) products such as coolers, packaging and peanuts, pool toys, or single use food service ware is prohibited, unless the products are encased in a durable material.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solidFill>
                  <a:schemeClr val="tx2"/>
                </a:solidFill>
              </a:rPr>
              <a:t>Food facilities, third-party online food ordering platforms, and retail establishments shall maintain written records evidencing compliance with the ordinance for a period of three years and shall make them available for inspection upon request.</a:t>
            </a:r>
          </a:p>
          <a:p>
            <a:endParaRPr lang="en-US" dirty="0"/>
          </a:p>
        </p:txBody>
      </p:sp>
    </p:spTree>
    <p:extLst>
      <p:ext uri="{BB962C8B-B14F-4D97-AF65-F5344CB8AC3E}">
        <p14:creationId xmlns:p14="http://schemas.microsoft.com/office/powerpoint/2010/main" val="38451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2677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US" dirty="0">
                <a:solidFill>
                  <a:schemeClr val="tx2"/>
                </a:solidFill>
              </a:rPr>
              <a:t>Businesses that operate </a:t>
            </a:r>
            <a:r>
              <a:rPr lang="en-US" b="1" dirty="0">
                <a:solidFill>
                  <a:schemeClr val="tx2"/>
                </a:solidFill>
              </a:rPr>
              <a:t>solely</a:t>
            </a:r>
            <a:r>
              <a:rPr lang="en-US" dirty="0">
                <a:solidFill>
                  <a:schemeClr val="tx2"/>
                </a:solidFill>
              </a:rPr>
              <a:t> as food trucks will have eighteen months after ordinance adoption to meet requirements.</a:t>
            </a:r>
          </a:p>
          <a:p>
            <a:pPr lvl="1">
              <a:lnSpc>
                <a:spcPct val="100000"/>
              </a:lnSpc>
              <a:spcAft>
                <a:spcPts val="0"/>
              </a:spcAft>
              <a:buFontTx/>
              <a:buChar char="-"/>
            </a:pPr>
            <a:endParaRPr lang="en-US" sz="800" dirty="0">
              <a:solidFill>
                <a:schemeClr val="tx2"/>
              </a:solidFill>
            </a:endParaRPr>
          </a:p>
          <a:p>
            <a:pPr>
              <a:lnSpc>
                <a:spcPct val="100000"/>
              </a:lnSpc>
              <a:spcAft>
                <a:spcPts val="0"/>
              </a:spcAft>
            </a:pPr>
            <a:r>
              <a:rPr lang="en-US" dirty="0">
                <a:solidFill>
                  <a:schemeClr val="tx2"/>
                </a:solidFill>
              </a:rPr>
              <a:t>Businesses that operate </a:t>
            </a:r>
            <a:r>
              <a:rPr lang="en-US" b="1" dirty="0">
                <a:solidFill>
                  <a:schemeClr val="tx2"/>
                </a:solidFill>
              </a:rPr>
              <a:t>solely </a:t>
            </a:r>
            <a:r>
              <a:rPr lang="en-US" dirty="0">
                <a:solidFill>
                  <a:schemeClr val="tx2"/>
                </a:solidFill>
              </a:rPr>
              <a:t>as temporary food facilities, such as community events, caterers, and farmers markets will have two years after ordinance adoption to meet requirements.</a:t>
            </a:r>
          </a:p>
          <a:p>
            <a:endParaRPr lang="en-US" dirty="0"/>
          </a:p>
        </p:txBody>
      </p:sp>
    </p:spTree>
    <p:extLst>
      <p:ext uri="{BB962C8B-B14F-4D97-AF65-F5344CB8AC3E}">
        <p14:creationId xmlns:p14="http://schemas.microsoft.com/office/powerpoint/2010/main" val="233853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388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70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96913"/>
            <a:ext cx="5584825" cy="3490912"/>
          </a:xfrm>
          <a:prstGeom prst="rect">
            <a:avLst/>
          </a:prstGeom>
        </p:spPr>
      </p:sp>
      <p:sp>
        <p:nvSpPr>
          <p:cNvPr id="3" name="Notes Placeholder 2"/>
          <p:cNvSpPr>
            <a:spLocks noGrp="1"/>
          </p:cNvSpPr>
          <p:nvPr>
            <p:ph type="body" idx="1"/>
          </p:nvPr>
        </p:nvSpPr>
        <p:spPr>
          <a:xfrm>
            <a:off x="702311" y="4421824"/>
            <a:ext cx="5618480" cy="4189095"/>
          </a:xfrm>
          <a:prstGeom prst="rect">
            <a:avLst/>
          </a:prstGeom>
        </p:spPr>
        <p:txBody>
          <a:bodyPr/>
          <a:lstStyle/>
          <a:p>
            <a:endParaRPr lang="en-US"/>
          </a:p>
        </p:txBody>
      </p:sp>
    </p:spTree>
    <p:extLst>
      <p:ext uri="{BB962C8B-B14F-4D97-AF65-F5344CB8AC3E}">
        <p14:creationId xmlns:p14="http://schemas.microsoft.com/office/powerpoint/2010/main" val="330184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17</a:t>
            </a:fld>
            <a:endParaRPr lang="en-US"/>
          </a:p>
        </p:txBody>
      </p:sp>
    </p:spTree>
    <p:extLst>
      <p:ext uri="{BB962C8B-B14F-4D97-AF65-F5344CB8AC3E}">
        <p14:creationId xmlns:p14="http://schemas.microsoft.com/office/powerpoint/2010/main" val="92561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33</a:t>
            </a:fld>
            <a:endParaRPr lang="en-US"/>
          </a:p>
        </p:txBody>
      </p:sp>
    </p:spTree>
    <p:extLst>
      <p:ext uri="{BB962C8B-B14F-4D97-AF65-F5344CB8AC3E}">
        <p14:creationId xmlns:p14="http://schemas.microsoft.com/office/powerpoint/2010/main" val="925619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34</a:t>
            </a:fld>
            <a:endParaRPr lang="en-US"/>
          </a:p>
        </p:txBody>
      </p:sp>
    </p:spTree>
    <p:extLst>
      <p:ext uri="{BB962C8B-B14F-4D97-AF65-F5344CB8AC3E}">
        <p14:creationId xmlns:p14="http://schemas.microsoft.com/office/powerpoint/2010/main" val="356438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3</a:t>
            </a:fld>
            <a:endParaRPr lang="en-US"/>
          </a:p>
        </p:txBody>
      </p:sp>
    </p:spTree>
    <p:extLst>
      <p:ext uri="{BB962C8B-B14F-4D97-AF65-F5344CB8AC3E}">
        <p14:creationId xmlns:p14="http://schemas.microsoft.com/office/powerpoint/2010/main" val="925619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4</a:t>
            </a:fld>
            <a:endParaRPr lang="en-US"/>
          </a:p>
        </p:txBody>
      </p:sp>
    </p:spTree>
    <p:extLst>
      <p:ext uri="{BB962C8B-B14F-4D97-AF65-F5344CB8AC3E}">
        <p14:creationId xmlns:p14="http://schemas.microsoft.com/office/powerpoint/2010/main" val="4159346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5</a:t>
            </a:fld>
            <a:endParaRPr lang="en-US"/>
          </a:p>
        </p:txBody>
      </p:sp>
    </p:spTree>
    <p:extLst>
      <p:ext uri="{BB962C8B-B14F-4D97-AF65-F5344CB8AC3E}">
        <p14:creationId xmlns:p14="http://schemas.microsoft.com/office/powerpoint/2010/main" val="92561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a:prstGeom prst="rect">
            <a:avLst/>
          </a:prstGeom>
        </p:spPr>
      </p:sp>
      <p:sp>
        <p:nvSpPr>
          <p:cNvPr id="3" name="Notes Placeholder 2"/>
          <p:cNvSpPr>
            <a:spLocks noGrp="1"/>
          </p:cNvSpPr>
          <p:nvPr>
            <p:ph type="body" idx="1"/>
          </p:nvPr>
        </p:nvSpPr>
        <p:spPr>
          <a:xfrm>
            <a:off x="702311" y="4421824"/>
            <a:ext cx="5618480" cy="4189095"/>
          </a:xfrm>
          <a:prstGeom prst="rect">
            <a:avLst/>
          </a:prstGeom>
        </p:spPr>
        <p:txBody>
          <a:bodyPr/>
          <a:lstStyle/>
          <a:p>
            <a:endParaRPr lang="en-US" dirty="0"/>
          </a:p>
        </p:txBody>
      </p:sp>
    </p:spTree>
    <p:extLst>
      <p:ext uri="{BB962C8B-B14F-4D97-AF65-F5344CB8AC3E}">
        <p14:creationId xmlns:p14="http://schemas.microsoft.com/office/powerpoint/2010/main" val="4142543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2401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918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“various meetings” – this includes environmental and environmental justice groups, business associations and individual businesses, waste operators, town councils, local jurisdictions</a:t>
            </a:r>
          </a:p>
        </p:txBody>
      </p:sp>
    </p:spTree>
    <p:extLst>
      <p:ext uri="{BB962C8B-B14F-4D97-AF65-F5344CB8AC3E}">
        <p14:creationId xmlns:p14="http://schemas.microsoft.com/office/powerpoint/2010/main" val="2653628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map doesn’t reflect redistricting</a:t>
            </a:r>
          </a:p>
        </p:txBody>
      </p:sp>
    </p:spTree>
    <p:extLst>
      <p:ext uri="{BB962C8B-B14F-4D97-AF65-F5344CB8AC3E}">
        <p14:creationId xmlns:p14="http://schemas.microsoft.com/office/powerpoint/2010/main" val="506928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ourcountyla.org/" TargetMode="Externa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4022889"/>
            <a:ext cx="9144000" cy="1120613"/>
          </a:xfrm>
          <a:prstGeom prst="rect">
            <a:avLst/>
          </a:prstGeom>
          <a:solidFill>
            <a:srgbClr val="4379BD"/>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7" name="Rectangle 6"/>
          <p:cNvSpPr/>
          <p:nvPr userDrawn="1"/>
        </p:nvSpPr>
        <p:spPr>
          <a:xfrm>
            <a:off x="0" y="0"/>
            <a:ext cx="9144000" cy="3959258"/>
          </a:xfrm>
          <a:prstGeom prst="rect">
            <a:avLst/>
          </a:prstGeom>
          <a:solidFill>
            <a:srgbClr val="202D3F"/>
          </a:solidFill>
          <a:ln>
            <a:noFill/>
          </a:ln>
          <a:effectLst>
            <a:innerShdw blurRad="660400">
              <a:schemeClr val="tx1">
                <a:alpha val="1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143000" y="2571857"/>
            <a:ext cx="6858000" cy="616325"/>
          </a:xfrm>
        </p:spPr>
        <p:txBody>
          <a:bodyPr anchor="b"/>
          <a:lstStyle>
            <a:lvl1pPr algn="ctr">
              <a:defRPr sz="3375">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4180119"/>
            <a:ext cx="6858000" cy="688443"/>
          </a:xfrm>
        </p:spPr>
        <p:txBody>
          <a:bodyPr>
            <a:normAutofit/>
          </a:bodyPr>
          <a:lstStyle>
            <a:lvl1pPr marL="0" indent="0" algn="ctr">
              <a:buNone/>
              <a:defRPr sz="180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4" name="Picture 3"/>
          <p:cNvPicPr>
            <a:picLocks noChangeAspect="1"/>
          </p:cNvPicPr>
          <p:nvPr userDrawn="1"/>
        </p:nvPicPr>
        <p:blipFill>
          <a:blip r:embed="rId2"/>
          <a:stretch>
            <a:fillRect/>
          </a:stretch>
        </p:blipFill>
        <p:spPr>
          <a:xfrm>
            <a:off x="1543502" y="845978"/>
            <a:ext cx="5689036" cy="9548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0" y="938785"/>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userDrawn="1"/>
        </p:nvSpPr>
        <p:spPr>
          <a:xfrm>
            <a:off x="0" y="210"/>
            <a:ext cx="9144000" cy="1098224"/>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solidFill>
                <a:schemeClr val="accent1">
                  <a:lumMod val="40000"/>
                  <a:lumOff val="60000"/>
                </a:schemeClr>
              </a:solidFill>
            </a:endParaRPr>
          </a:p>
        </p:txBody>
      </p:sp>
      <p:sp>
        <p:nvSpPr>
          <p:cNvPr id="7" name="Rectangle 6"/>
          <p:cNvSpPr/>
          <p:nvPr userDrawn="1"/>
        </p:nvSpPr>
        <p:spPr>
          <a:xfrm>
            <a:off x="0" y="5029202"/>
            <a:ext cx="9144000" cy="114818"/>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sp>
        <p:nvSpPr>
          <p:cNvPr id="8" name="Rectangle 7"/>
          <p:cNvSpPr/>
          <p:nvPr userDrawn="1"/>
        </p:nvSpPr>
        <p:spPr>
          <a:xfrm>
            <a:off x="0" y="1085898"/>
            <a:ext cx="9144000" cy="45017"/>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pic>
        <p:nvPicPr>
          <p:cNvPr id="9"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3471768" y="0"/>
            <a:ext cx="5669280" cy="1097280"/>
          </a:xfrm>
          <a:prstGeom prst="rect">
            <a:avLst/>
          </a:prstGeom>
        </p:spPr>
      </p:pic>
      <p:sp>
        <p:nvSpPr>
          <p:cNvPr id="11" name="Rectangle 10"/>
          <p:cNvSpPr/>
          <p:nvPr userDrawn="1"/>
        </p:nvSpPr>
        <p:spPr>
          <a:xfrm>
            <a:off x="6318423" y="4609072"/>
            <a:ext cx="2825578" cy="533006"/>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pic>
        <p:nvPicPr>
          <p:cNvPr id="10" name="Picture 9"/>
          <p:cNvPicPr>
            <a:picLocks noChangeAspect="1"/>
          </p:cNvPicPr>
          <p:nvPr userDrawn="1"/>
        </p:nvPicPr>
        <p:blipFill>
          <a:blip r:embed="rId3"/>
          <a:stretch>
            <a:fillRect/>
          </a:stretch>
        </p:blipFill>
        <p:spPr>
          <a:xfrm>
            <a:off x="6589608" y="4710908"/>
            <a:ext cx="2207258" cy="277837"/>
          </a:xfrm>
          <a:prstGeom prst="rect">
            <a:avLst/>
          </a:prstGeom>
        </p:spPr>
      </p:pic>
    </p:spTree>
    <p:extLst>
      <p:ext uri="{BB962C8B-B14F-4D97-AF65-F5344CB8AC3E}">
        <p14:creationId xmlns:p14="http://schemas.microsoft.com/office/powerpoint/2010/main" val="396831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1700FC9-B61F-46A5-82A6-D55500093AC2}" type="datetimeFigureOut">
              <a:rPr lang="en-US" smtClean="0"/>
              <a:t>4/18/2023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9B201F-B3D6-4466-83E9-6E2A60C3F835}" type="slidenum">
              <a:rPr lang="en-US" smtClean="0"/>
              <a:t>‹#›</a:t>
            </a:fld>
            <a:endParaRPr lang="en-US"/>
          </a:p>
        </p:txBody>
      </p:sp>
    </p:spTree>
    <p:extLst>
      <p:ext uri="{BB962C8B-B14F-4D97-AF65-F5344CB8AC3E}">
        <p14:creationId xmlns:p14="http://schemas.microsoft.com/office/powerpoint/2010/main" val="2823897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10374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EF5F-140A-F1EA-2DE6-31B5D9DFF5E0}"/>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C8284-A66B-059A-C6BC-E5737D26D961}"/>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3F1CB-21D8-8A5A-7C93-D5A25F78ED79}"/>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AE45DE84-119C-38A4-F2F5-A69B4FA81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A9001-7C25-E97D-FAC8-F2EDE416DAD3}"/>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990481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DFC3-B1CE-998B-E5B7-8C2F8DCA6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AD27F-1BD8-FF2D-C35F-E976AEF785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0FAC6-4C5B-56BD-E67D-23B9789F583E}"/>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F14BB5FF-DAC5-C442-CAE7-C7D416AE6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D91A9-2C1A-B51E-1C68-6FFD5DA68958}"/>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973333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2078-9300-F615-8F39-C5AC1A0E1AB9}"/>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B46EE0-1278-9307-00B6-76693A96469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1A1AD2-988C-B931-565F-7E80CC39CCD1}"/>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4737DA2A-141C-621F-30ED-1DA144E1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B1A5D-7FC6-A90D-1B9F-BFE01F7D632B}"/>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67135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82C2-E1BD-9ABA-EABE-E97E97EC40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94C28-C053-1E0D-0591-95E2321F9B6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D4656-5490-1FFD-94BD-783463C6BD69}"/>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54BD92-69BB-5005-B24F-E914FE4B2B86}"/>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a:extLst>
              <a:ext uri="{FF2B5EF4-FFF2-40B4-BE49-F238E27FC236}">
                <a16:creationId xmlns:a16="http://schemas.microsoft.com/office/drawing/2014/main" id="{7F7D5CD0-8235-6BC8-91AB-BE002E769E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E568D-957B-DD96-A1A2-51D7EDE8CD29}"/>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1525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881B-C3EA-6B0A-C7A0-7B39503EA029}"/>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2D4744-BB97-859C-F831-82B31FD2C74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CD8047-DE20-F623-CFE9-60A87F7FB3B3}"/>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DDB9E-E13B-06D0-6905-4D13F583FFCB}"/>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BE530-BA0D-4B57-FAEA-1EC55DC0EE65}"/>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FDB23-0074-4DA7-0EA6-1D9D0234718E}"/>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8" name="Footer Placeholder 7">
            <a:extLst>
              <a:ext uri="{FF2B5EF4-FFF2-40B4-BE49-F238E27FC236}">
                <a16:creationId xmlns:a16="http://schemas.microsoft.com/office/drawing/2014/main" id="{875102FA-A0E5-C417-FA43-A7F2FAD16D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2C8E77-5518-5862-A459-45F4EB82EBC6}"/>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99184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0" y="0"/>
            <a:ext cx="9144000" cy="1130915"/>
            <a:chOff x="0" y="0"/>
            <a:chExt cx="9144000" cy="1507886"/>
          </a:xfrm>
        </p:grpSpPr>
        <p:sp>
          <p:nvSpPr>
            <p:cNvPr id="9" name="Rectangle 8"/>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10" name="Rectangle 9"/>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11"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465714"/>
            </a:xfrm>
            <a:prstGeom prst="rect">
              <a:avLst/>
            </a:prstGeom>
          </p:spPr>
        </p:pic>
      </p:grpSp>
      <p:sp>
        <p:nvSpPr>
          <p:cNvPr id="2"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95168"/>
            <a:ext cx="7886700" cy="2817341"/>
          </a:xfrm>
        </p:spPr>
        <p:txBody>
          <a:bodyPr/>
          <a:lstStyle>
            <a:lvl1pPr marL="128588" indent="-128588">
              <a:lnSpc>
                <a:spcPct val="150000"/>
              </a:lnSpc>
              <a:buClr>
                <a:schemeClr val="accent1"/>
              </a:buClr>
              <a:buSzPct val="60000"/>
              <a:buFont typeface="LucidaGrande"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4609070"/>
            <a:ext cx="9144000" cy="534948"/>
            <a:chOff x="0" y="6145427"/>
            <a:chExt cx="9144000" cy="713264"/>
          </a:xfrm>
        </p:grpSpPr>
        <p:sp>
          <p:nvSpPr>
            <p:cNvPr id="13" name="Rectangle 12"/>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14" name="Rectangle 13"/>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4" name="Picture 3"/>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2817-8486-C158-12B1-40ACD06656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CBFFD3-5933-CB4D-B6F0-2E664890EC48}"/>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4" name="Footer Placeholder 3">
            <a:extLst>
              <a:ext uri="{FF2B5EF4-FFF2-40B4-BE49-F238E27FC236}">
                <a16:creationId xmlns:a16="http://schemas.microsoft.com/office/drawing/2014/main" id="{BF946FCE-0C7A-F168-E6B9-68D082BF07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631F0A-0BFD-6B82-E2F6-9C4BEB29A193}"/>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82710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8580E0-BA1E-173E-F4E2-D6116EFF7EAA}"/>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3" name="Footer Placeholder 2">
            <a:extLst>
              <a:ext uri="{FF2B5EF4-FFF2-40B4-BE49-F238E27FC236}">
                <a16:creationId xmlns:a16="http://schemas.microsoft.com/office/drawing/2014/main" id="{76B01738-0779-0FA2-2E61-02348B8156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30B854-439C-181D-83F5-5825423CF20B}"/>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903349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98C1-2856-2023-56A5-B70EAC94EF5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F788DA-F7F8-97C3-C44D-E0FEA319DE6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53BE0-6CEA-9BE9-E0C8-05A2AEBEB9A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0F00FF-4DB7-3C49-AC2F-0135DDFDC523}"/>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a:extLst>
              <a:ext uri="{FF2B5EF4-FFF2-40B4-BE49-F238E27FC236}">
                <a16:creationId xmlns:a16="http://schemas.microsoft.com/office/drawing/2014/main" id="{94487AED-0803-26BB-D3F0-4794E8CC4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91845-BA07-F78A-4135-082F3AFF02A9}"/>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6265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F812-752B-E5E9-970D-56A2EF6AE12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11859-4094-90AF-A363-82A50E287EB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C614EA-09A5-D58F-78CB-E8C496C9BFA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11EB53-17D5-AAD0-BB46-CA2B25135303}"/>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a:extLst>
              <a:ext uri="{FF2B5EF4-FFF2-40B4-BE49-F238E27FC236}">
                <a16:creationId xmlns:a16="http://schemas.microsoft.com/office/drawing/2014/main" id="{66ED7C28-2E59-E64E-6008-B3175C004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56849-BDD9-B063-5536-2F1A622A1905}"/>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640646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AA713-3590-11D7-576C-3358BF87AC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812E4-F3A5-75A5-647D-C4D7F442F0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EC6DD-82BA-A411-AA98-F7D8D486728A}"/>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59AA82B3-0489-1608-804D-5D57A939DC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3787B-696E-E86B-DFB8-7F08BEB70F9A}"/>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53100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FE4488-5F16-AAE9-CF54-9CABB364EBD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ECEC35-E23D-B286-1361-2D6B945AC783}"/>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9AD93-D578-0D08-C10D-7F03166C1F87}"/>
              </a:ext>
            </a:extLst>
          </p:cNvPr>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7C1329A6-314F-0B7B-EE73-99DF0DF37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576B7-EEC0-6149-DD01-DD46205EDB74}"/>
              </a:ext>
            </a:extLst>
          </p:cNvPr>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898424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713923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39326190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636150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3881567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p:cNvGrpSpPr/>
          <p:nvPr userDrawn="1"/>
        </p:nvGrpSpPr>
        <p:grpSpPr>
          <a:xfrm>
            <a:off x="0" y="208"/>
            <a:ext cx="9144000" cy="1130707"/>
            <a:chOff x="0" y="277"/>
            <a:chExt cx="9144000" cy="1507609"/>
          </a:xfrm>
        </p:grpSpPr>
        <p:sp>
          <p:nvSpPr>
            <p:cNvPr id="6" name="Rectangle 5"/>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8" name="Rectangle 7"/>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16"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099286"/>
          </a:xfrm>
          <a:prstGeom prst="rect">
            <a:avLst/>
          </a:prstGeom>
        </p:spPr>
      </p:pic>
      <p:sp>
        <p:nvSpPr>
          <p:cNvPr id="18"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grpSp>
        <p:nvGrpSpPr>
          <p:cNvPr id="28" name="Group 27"/>
          <p:cNvGrpSpPr/>
          <p:nvPr userDrawn="1"/>
        </p:nvGrpSpPr>
        <p:grpSpPr>
          <a:xfrm>
            <a:off x="0" y="4609070"/>
            <a:ext cx="9144000" cy="534948"/>
            <a:chOff x="0" y="6145427"/>
            <a:chExt cx="9144000" cy="713264"/>
          </a:xfrm>
        </p:grpSpPr>
        <p:sp>
          <p:nvSpPr>
            <p:cNvPr id="29" name="Rectangle 28"/>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30" name="Rectangle 29"/>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31" name="Picture 30"/>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D912E1-4010-4682-A90C-0220E2A2CB27}"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758096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781074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69374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4048625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721376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4D912E1-4010-4682-A90C-0220E2A2CB27}"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072481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902200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721812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1261759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45979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202D3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8095" y="0"/>
            <a:ext cx="7200716" cy="5144004"/>
          </a:xfrm>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666746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367540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D912E1-4010-4682-A90C-0220E2A2CB27}"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28FC9-1755-4368-A034-5901BA3B243A}" type="slidenum">
              <a:rPr lang="en-US" smtClean="0"/>
              <a:t>‹#›</a:t>
            </a:fld>
            <a:endParaRPr lang="en-US"/>
          </a:p>
        </p:txBody>
      </p:sp>
    </p:spTree>
    <p:extLst>
      <p:ext uri="{BB962C8B-B14F-4D97-AF65-F5344CB8AC3E}">
        <p14:creationId xmlns:p14="http://schemas.microsoft.com/office/powerpoint/2010/main" val="2042620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09152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25"/>
            <a:ext cx="9144000" cy="5150152"/>
          </a:xfrm>
          <a:prstGeom prst="rect">
            <a:avLst/>
          </a:prstGeom>
        </p:spPr>
      </p:pic>
      <p:sp>
        <p:nvSpPr>
          <p:cNvPr id="22" name="Rectangle 21"/>
          <p:cNvSpPr/>
          <p:nvPr userDrawn="1"/>
        </p:nvSpPr>
        <p:spPr>
          <a:xfrm>
            <a:off x="1" y="0"/>
            <a:ext cx="9144001" cy="5143500"/>
          </a:xfrm>
          <a:prstGeom prst="rect">
            <a:avLst/>
          </a:prstGeom>
          <a:solidFill>
            <a:srgbClr val="000000">
              <a:alpha val="3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6" name="Rectangle 5"/>
          <p:cNvSpPr/>
          <p:nvPr userDrawn="1"/>
        </p:nvSpPr>
        <p:spPr>
          <a:xfrm>
            <a:off x="-36512" y="3979483"/>
            <a:ext cx="9217022" cy="777686"/>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 name="Title 1"/>
          <p:cNvSpPr>
            <a:spLocks noGrp="1"/>
          </p:cNvSpPr>
          <p:nvPr>
            <p:ph type="title" hasCustomPrompt="1"/>
          </p:nvPr>
        </p:nvSpPr>
        <p:spPr>
          <a:xfrm>
            <a:off x="467545" y="2247714"/>
            <a:ext cx="8208910" cy="771545"/>
          </a:xfrm>
          <a:prstGeom prst="rect">
            <a:avLst/>
          </a:prstGeom>
        </p:spPr>
        <p:txBody>
          <a:bodyPr lIns="0" tIns="0" rIns="0" bIns="0" anchor="ctr" anchorCtr="0"/>
          <a:lstStyle>
            <a:lvl1pPr>
              <a:defRPr sz="2700" b="0" i="0" cap="none" spc="90" baseline="0">
                <a:solidFill>
                  <a:schemeClr val="bg1"/>
                </a:solidFill>
                <a:latin typeface="Quicksand Bold" panose="00000800000000000000" pitchFamily="2" charset="0"/>
                <a:ea typeface="Quicksand Bold" panose="00000800000000000000" pitchFamily="2" charset="0"/>
                <a:cs typeface="Segoe UI" panose="020B0502040204020203" pitchFamily="34" charset="0"/>
              </a:defRPr>
            </a:lvl1pPr>
          </a:lstStyle>
          <a:p>
            <a:r>
              <a:rPr lang="en-US" dirty="0"/>
              <a:t>Click to add presentation title</a:t>
            </a:r>
            <a:br>
              <a:rPr lang="en-US" dirty="0"/>
            </a:br>
            <a:r>
              <a:rPr lang="en-US" dirty="0"/>
              <a:t>(two line maximum)</a:t>
            </a:r>
            <a:endParaRPr lang="en-GB" dirty="0"/>
          </a:p>
        </p:txBody>
      </p:sp>
      <p:sp>
        <p:nvSpPr>
          <p:cNvPr id="5" name="Text Placeholder 4"/>
          <p:cNvSpPr>
            <a:spLocks noGrp="1"/>
          </p:cNvSpPr>
          <p:nvPr>
            <p:ph type="body" sz="quarter" idx="10" hasCustomPrompt="1"/>
          </p:nvPr>
        </p:nvSpPr>
        <p:spPr>
          <a:xfrm>
            <a:off x="2484439" y="4258256"/>
            <a:ext cx="4175125" cy="220140"/>
          </a:xfrm>
          <a:prstGeom prst="rect">
            <a:avLst/>
          </a:prstGeom>
          <a:effectLst>
            <a:outerShdw blurRad="127000" algn="ctr" rotWithShape="0">
              <a:schemeClr val="tx1">
                <a:alpha val="30000"/>
              </a:schemeClr>
            </a:outerShdw>
          </a:effectLst>
        </p:spPr>
        <p:txBody>
          <a:bodyPr lIns="0" tIns="0" rIns="0" bIns="0"/>
          <a:lstStyle>
            <a:lvl1pPr marL="0" indent="0" algn="ctr">
              <a:buNone/>
              <a:defRPr sz="1530" b="0" i="0" cap="none" spc="90" baseline="0">
                <a:solidFill>
                  <a:schemeClr val="bg1"/>
                </a:solidFill>
                <a:latin typeface="Quicksand Bold" panose="00000800000000000000" pitchFamily="2" charset="0"/>
                <a:cs typeface="Segoe UI" panose="020B0502040204020203" pitchFamily="34" charset="0"/>
              </a:defRPr>
            </a:lvl1pPr>
          </a:lstStyle>
          <a:p>
            <a:pPr lvl="0"/>
            <a:r>
              <a:rPr lang="en-US" dirty="0"/>
              <a:t>Click to add date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040329" y="0"/>
            <a:ext cx="5063342" cy="1711757"/>
          </a:xfrm>
          <a:prstGeom prst="rect">
            <a:avLst/>
          </a:prstGeom>
        </p:spPr>
      </p:pic>
    </p:spTree>
    <p:extLst>
      <p:ext uri="{BB962C8B-B14F-4D97-AF65-F5344CB8AC3E}">
        <p14:creationId xmlns:p14="http://schemas.microsoft.com/office/powerpoint/2010/main" val="3845070511"/>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 yellow">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FFC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831674183"/>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 blue">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2832677743"/>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 green">
    <p:spTree>
      <p:nvGrpSpPr>
        <p:cNvPr id="1" name=""/>
        <p:cNvGrpSpPr/>
        <p:nvPr/>
      </p:nvGrpSpPr>
      <p:grpSpPr>
        <a:xfrm>
          <a:off x="0" y="0"/>
          <a:ext cx="0" cy="0"/>
          <a:chOff x="0" y="0"/>
          <a:chExt cx="0" cy="0"/>
        </a:xfrm>
      </p:grpSpPr>
      <p:sp>
        <p:nvSpPr>
          <p:cNvPr id="4" name="Rectangle 3"/>
          <p:cNvSpPr/>
          <p:nvPr userDrawn="1"/>
        </p:nvSpPr>
        <p:spPr>
          <a:xfrm>
            <a:off x="-36512" y="0"/>
            <a:ext cx="9217022" cy="5143500"/>
          </a:xfrm>
          <a:prstGeom prst="rect">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20" dirty="0"/>
          </a:p>
        </p:txBody>
      </p:sp>
      <p:sp>
        <p:nvSpPr>
          <p:cNvPr id="8" name="Content Placeholder 2"/>
          <p:cNvSpPr>
            <a:spLocks noGrp="1"/>
          </p:cNvSpPr>
          <p:nvPr>
            <p:ph idx="1" hasCustomPrompt="1"/>
          </p:nvPr>
        </p:nvSpPr>
        <p:spPr>
          <a:xfrm>
            <a:off x="467544" y="368305"/>
            <a:ext cx="8208912" cy="4018046"/>
          </a:xfrm>
          <a:prstGeom prst="rect">
            <a:avLst/>
          </a:prstGeom>
        </p:spPr>
        <p:txBody>
          <a:bodyPr wrap="square" lIns="0" tIns="0" rIns="0" bIns="0" anchor="ctr" anchorCtr="0">
            <a:noAutofit/>
          </a:bodyPr>
          <a:lstStyle>
            <a:lvl1pPr marL="0" marR="0" indent="0" algn="ctr" defTabSz="822960" rtl="0" eaLnBrk="1" fontAlgn="auto" latinLnBrk="0" hangingPunct="1">
              <a:lnSpc>
                <a:spcPts val="4500"/>
              </a:lnSpc>
              <a:spcBef>
                <a:spcPts val="0"/>
              </a:spcBef>
              <a:spcAft>
                <a:spcPts val="0"/>
              </a:spcAft>
              <a:buClrTx/>
              <a:buSzTx/>
              <a:buFont typeface="Arial" pitchFamily="34" charset="0"/>
              <a:buNone/>
              <a:tabLst/>
              <a:defRPr sz="4500" b="0" cap="none" spc="378" baseline="0">
                <a:solidFill>
                  <a:schemeClr val="bg1"/>
                </a:solidFill>
                <a:latin typeface="Quicksand" panose="00000500000000000000" pitchFamily="2" charset="0"/>
                <a:cs typeface="Segoe UI" panose="020B0502040204020203" pitchFamily="34" charset="0"/>
              </a:defRPr>
            </a:lvl1pPr>
            <a:lvl2pPr marL="411480" marR="0" indent="0" defTabSz="822960" rtl="0" eaLnBrk="1" fontAlgn="auto" latinLnBrk="0" hangingPunct="1">
              <a:lnSpc>
                <a:spcPct val="100000"/>
              </a:lnSpc>
              <a:spcBef>
                <a:spcPct val="20000"/>
              </a:spcBef>
              <a:spcAft>
                <a:spcPts val="0"/>
              </a:spcAft>
              <a:buClrTx/>
              <a:buSzTx/>
              <a:buFont typeface="Wingdings" pitchFamily="2" charset="2"/>
              <a:buChar char="§"/>
              <a:tabLst/>
              <a:defRPr sz="1800">
                <a:solidFill>
                  <a:srgbClr val="3C3C3C"/>
                </a:solidFill>
              </a:defRPr>
            </a:lvl2pPr>
            <a:lvl3pPr marL="822960" marR="0" indent="0" defTabSz="822960" rtl="0" eaLnBrk="1" fontAlgn="auto" latinLnBrk="0" hangingPunct="1">
              <a:lnSpc>
                <a:spcPct val="100000"/>
              </a:lnSpc>
              <a:spcBef>
                <a:spcPct val="20000"/>
              </a:spcBef>
              <a:spcAft>
                <a:spcPts val="0"/>
              </a:spcAft>
              <a:buClrTx/>
              <a:buSzTx/>
              <a:buFont typeface="Wingdings" pitchFamily="2" charset="2"/>
              <a:buNone/>
              <a:tabLst/>
              <a:defRPr sz="1800">
                <a:solidFill>
                  <a:srgbClr val="3C3C3C"/>
                </a:solidFill>
              </a:defRPr>
            </a:lvl3pPr>
            <a:lvl4pPr>
              <a:defRPr sz="1800">
                <a:solidFill>
                  <a:srgbClr val="3C3C3C"/>
                </a:solidFill>
              </a:defRPr>
            </a:lvl4pPr>
            <a:lvl5pPr>
              <a:defRPr sz="1800">
                <a:solidFill>
                  <a:srgbClr val="3C3C3C"/>
                </a:solidFill>
              </a:defRPr>
            </a:lvl5pPr>
          </a:lstStyle>
          <a:p>
            <a:pPr lvl="0"/>
            <a:r>
              <a:rPr lang="en-US" dirty="0"/>
              <a:t>Click to add a section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64394" y="4394606"/>
            <a:ext cx="2215212" cy="748894"/>
          </a:xfrm>
          <a:prstGeom prst="rect">
            <a:avLst/>
          </a:prstGeom>
        </p:spPr>
      </p:pic>
    </p:spTree>
    <p:extLst>
      <p:ext uri="{BB962C8B-B14F-4D97-AF65-F5344CB8AC3E}">
        <p14:creationId xmlns:p14="http://schemas.microsoft.com/office/powerpoint/2010/main" val="1337452811"/>
      </p:ext>
    </p:extLst>
  </p:cSld>
  <p:clrMapOvr>
    <a:masterClrMapping/>
  </p:clrMapOvr>
  <p:transition>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7544" y="1166349"/>
            <a:ext cx="8208144" cy="3349617"/>
          </a:xfrm>
          <a:prstGeom prst="rect">
            <a:avLst/>
          </a:prstGeom>
        </p:spPr>
        <p:txBody>
          <a:bodyPr lIns="0" tIns="0" rIns="0" bIns="108000"/>
          <a:lstStyle>
            <a:lvl1pPr marL="257175" marR="0" indent="-257175" defTabSz="0" rtl="0" eaLnBrk="1" fontAlgn="auto" latinLnBrk="0" hangingPunct="1">
              <a:lnSpc>
                <a:spcPts val="189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534600" marR="0" indent="-259200" defTabSz="0" rtl="0" eaLnBrk="1" fontAlgn="auto" latinLnBrk="0" hangingPunct="1">
              <a:lnSpc>
                <a:spcPts val="189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810000" marR="0" indent="-257175" defTabSz="0" rtl="0" eaLnBrk="1" fontAlgn="auto" latinLnBrk="0" hangingPunct="1">
              <a:lnSpc>
                <a:spcPts val="189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1069200" indent="-257175" defTabSz="0">
              <a:lnSpc>
                <a:spcPts val="189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328400" indent="-257175" defTabSz="0">
              <a:lnSpc>
                <a:spcPts val="189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44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sp>
        <p:nvSpPr>
          <p:cNvPr id="9"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3284740029"/>
      </p:ext>
    </p:extLst>
  </p:cSld>
  <p:clrMapOvr>
    <a:masterClrMapping/>
  </p:clrMapOvr>
  <p:transition>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slide 2 - two columns">
    <p:spTree>
      <p:nvGrpSpPr>
        <p:cNvPr id="1" name=""/>
        <p:cNvGrpSpPr/>
        <p:nvPr/>
      </p:nvGrpSpPr>
      <p:grpSpPr>
        <a:xfrm>
          <a:off x="0" y="0"/>
          <a:ext cx="0" cy="0"/>
          <a:chOff x="0" y="0"/>
          <a:chExt cx="0" cy="0"/>
        </a:xfrm>
      </p:grpSpPr>
      <p:sp>
        <p:nvSpPr>
          <p:cNvPr id="17" name="Content Placeholder 2"/>
          <p:cNvSpPr>
            <a:spLocks noGrp="1"/>
          </p:cNvSpPr>
          <p:nvPr>
            <p:ph sz="half" idx="15" hasCustomPrompt="1"/>
          </p:nvPr>
        </p:nvSpPr>
        <p:spPr>
          <a:xfrm>
            <a:off x="467544" y="1166348"/>
            <a:ext cx="3998707" cy="3349618"/>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907200" indent="0" defTabSz="0">
              <a:lnSpc>
                <a:spcPts val="1890"/>
              </a:lnSpc>
              <a:spcBef>
                <a:spcPts val="0"/>
              </a:spcBef>
              <a:spcAft>
                <a:spcPts val="540"/>
              </a:spcAft>
              <a:buClr>
                <a:srgbClr val="C4D600"/>
              </a:buClr>
              <a:buFont typeface="Arial" panose="020B0604020202020204" pitchFamily="34" charset="0"/>
              <a:buNone/>
              <a:tabLst>
                <a:tab pos="259200" algn="l"/>
                <a:tab pos="534600" algn="l"/>
                <a:tab pos="842400" algn="l"/>
                <a:tab pos="1101600" algn="l"/>
                <a:tab pos="1360800" algn="l"/>
              </a:tabLst>
              <a:defRPr sz="99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8" name="Content Placeholder 2"/>
          <p:cNvSpPr>
            <a:spLocks noGrp="1"/>
          </p:cNvSpPr>
          <p:nvPr>
            <p:ph sz="half" idx="16" hasCustomPrompt="1"/>
          </p:nvPr>
        </p:nvSpPr>
        <p:spPr>
          <a:xfrm>
            <a:off x="4677749" y="1166349"/>
            <a:ext cx="3998708" cy="3349618"/>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134000" indent="-226800" defTabSz="0">
              <a:lnSpc>
                <a:spcPts val="189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990">
                <a:solidFill>
                  <a:srgbClr val="000000"/>
                </a:solidFill>
                <a:latin typeface="Quicksand" panose="00000500000000000000" pitchFamily="2" charset="0"/>
                <a:ea typeface="Quicksand" panose="00000500000000000000" pitchFamily="2"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 </a:t>
            </a:r>
          </a:p>
          <a:p>
            <a:pPr lvl="3"/>
            <a:r>
              <a:rPr lang="en-US" dirty="0"/>
              <a:t>Fourth level</a:t>
            </a:r>
          </a:p>
        </p:txBody>
      </p:sp>
      <p:sp>
        <p:nvSpPr>
          <p:cNvPr id="21"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191730902"/>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DE548-EA43-7D4F-BB13-68B6AB7CBFD0}"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slide 3 - 2 columns with titles">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4678606" y="1087925"/>
            <a:ext cx="3997851" cy="285401"/>
          </a:xfrm>
          <a:prstGeom prst="rect">
            <a:avLst/>
          </a:prstGeom>
        </p:spPr>
        <p:txBody>
          <a:bodyPr lIns="0" tIns="0" rIns="0" bIns="0" anchor="b"/>
          <a:lstStyle>
            <a:lvl1pPr marL="0" indent="0" defTabSz="0">
              <a:buNone/>
              <a:tabLst>
                <a:tab pos="259200" algn="l"/>
                <a:tab pos="534600" algn="l"/>
                <a:tab pos="842400" algn="l"/>
                <a:tab pos="1101600" algn="l"/>
                <a:tab pos="1360800" algn="l"/>
              </a:tabLst>
              <a:defRPr sz="1440" b="1" spc="90" baseline="0">
                <a:solidFill>
                  <a:schemeClr val="tx1">
                    <a:lumMod val="50000"/>
                    <a:lumOff val="50000"/>
                  </a:schemeClr>
                </a:solidFill>
                <a:latin typeface="Quicksand Bold" panose="00000800000000000000" pitchFamily="2" charset="0"/>
                <a:cs typeface="Segoe UI" panose="020B0502040204020203" pitchFamily="34" charset="0"/>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add subheading</a:t>
            </a:r>
          </a:p>
        </p:txBody>
      </p:sp>
      <p:sp>
        <p:nvSpPr>
          <p:cNvPr id="3" name="Text Placeholder 2"/>
          <p:cNvSpPr>
            <a:spLocks noGrp="1"/>
          </p:cNvSpPr>
          <p:nvPr>
            <p:ph type="body" idx="1" hasCustomPrompt="1"/>
          </p:nvPr>
        </p:nvSpPr>
        <p:spPr>
          <a:xfrm>
            <a:off x="467544" y="1082583"/>
            <a:ext cx="3997850" cy="290743"/>
          </a:xfrm>
          <a:prstGeom prst="rect">
            <a:avLst/>
          </a:prstGeom>
        </p:spPr>
        <p:txBody>
          <a:bodyPr lIns="0" tIns="0" rIns="0" bIns="0" anchor="b"/>
          <a:lstStyle>
            <a:lvl1pPr marL="0" indent="0" defTabSz="0">
              <a:buNone/>
              <a:tabLst>
                <a:tab pos="259200" algn="l"/>
                <a:tab pos="534600" algn="l"/>
                <a:tab pos="842400" algn="l"/>
                <a:tab pos="1101600" algn="l"/>
                <a:tab pos="1360800" algn="l"/>
              </a:tabLst>
              <a:defRPr sz="144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dirty="0"/>
              <a:t>Click to add subheading</a:t>
            </a:r>
          </a:p>
        </p:txBody>
      </p:sp>
      <p:sp>
        <p:nvSpPr>
          <p:cNvPr id="14" name="Content Placeholder 2"/>
          <p:cNvSpPr>
            <a:spLocks noGrp="1"/>
          </p:cNvSpPr>
          <p:nvPr>
            <p:ph sz="half" idx="15" hasCustomPrompt="1"/>
          </p:nvPr>
        </p:nvSpPr>
        <p:spPr>
          <a:xfrm>
            <a:off x="467544" y="1517251"/>
            <a:ext cx="3997850" cy="2998715"/>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Regular"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Regular" panose="00000500000000000000" pitchFamily="2" charset="0"/>
                <a:ea typeface="Quicksand" panose="00000500000000000000" pitchFamily="2" charset="0"/>
                <a:cs typeface="Segoe UI" panose="020B0502040204020203" pitchFamily="34" charset="0"/>
              </a:defRPr>
            </a:lvl4pPr>
            <a:lvl5pPr marL="907200" indent="0" defTabSz="0">
              <a:lnSpc>
                <a:spcPts val="1890"/>
              </a:lnSpc>
              <a:spcBef>
                <a:spcPts val="0"/>
              </a:spcBef>
              <a:spcAft>
                <a:spcPts val="540"/>
              </a:spcAft>
              <a:buClr>
                <a:srgbClr val="C4D600"/>
              </a:buClr>
              <a:buFont typeface="Arial" panose="020B0604020202020204" pitchFamily="34" charset="0"/>
              <a:buNone/>
              <a:tabLst>
                <a:tab pos="259200" algn="l"/>
                <a:tab pos="534600" algn="l"/>
                <a:tab pos="842400" algn="l"/>
                <a:tab pos="1101600" algn="l"/>
                <a:tab pos="1360800" algn="l"/>
              </a:tabLst>
              <a:defRPr sz="99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2"/>
          <p:cNvSpPr>
            <a:spLocks noGrp="1"/>
          </p:cNvSpPr>
          <p:nvPr>
            <p:ph sz="half" idx="16" hasCustomPrompt="1"/>
          </p:nvPr>
        </p:nvSpPr>
        <p:spPr>
          <a:xfrm>
            <a:off x="4677749" y="1524407"/>
            <a:ext cx="4006456" cy="2991560"/>
          </a:xfrm>
          <a:prstGeom prst="rect">
            <a:avLst/>
          </a:prstGeom>
        </p:spPr>
        <p:txBody>
          <a:bodyPr lIns="0" tIns="0" rIns="0" bIns="0"/>
          <a:lstStyle>
            <a:lvl1pPr marL="2268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4536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44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6804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907200" indent="-226800" defTabSz="0">
              <a:lnSpc>
                <a:spcPts val="1890"/>
              </a:lnSpc>
              <a:spcBef>
                <a:spcPts val="0"/>
              </a:spcBef>
              <a:spcAft>
                <a:spcPts val="540"/>
              </a:spcAft>
              <a:buClr>
                <a:srgbClr val="FFC000"/>
              </a:buClr>
              <a:buFont typeface="Arial" panose="020B0604020202020204" pitchFamily="34" charset="0"/>
              <a:buChar char="•"/>
              <a:tabLst>
                <a:tab pos="259200" algn="l"/>
                <a:tab pos="534600" algn="l"/>
                <a:tab pos="842400" algn="l"/>
                <a:tab pos="1101600" algn="l"/>
                <a:tab pos="1360800" algn="l"/>
              </a:tabLst>
              <a:defRPr sz="108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134000" indent="-226800" defTabSz="0">
              <a:lnSpc>
                <a:spcPts val="189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990">
                <a:solidFill>
                  <a:srgbClr val="000000"/>
                </a:solidFill>
                <a:latin typeface="Quicksand" panose="00000500000000000000" pitchFamily="2" charset="0"/>
                <a:ea typeface="Quicksand" panose="00000500000000000000" pitchFamily="2" charset="0"/>
                <a:cs typeface="Segoe UI" panose="020B0502040204020203" pitchFamily="34" charset="0"/>
              </a:defRPr>
            </a:lvl5pPr>
            <a:lvl6pPr>
              <a:defRPr sz="1620"/>
            </a:lvl6pPr>
            <a:lvl7pPr>
              <a:defRPr sz="1620"/>
            </a:lvl7pPr>
            <a:lvl8pPr>
              <a:defRPr sz="1620"/>
            </a:lvl8pPr>
            <a:lvl9pPr>
              <a:defRPr sz="1620"/>
            </a:lvl9pPr>
          </a:lstStyle>
          <a:p>
            <a:pPr lvl="0"/>
            <a:r>
              <a:rPr lang="en-US" dirty="0"/>
              <a:t>Click to add text</a:t>
            </a:r>
          </a:p>
          <a:p>
            <a:pPr lvl="1"/>
            <a:r>
              <a:rPr lang="en-US" dirty="0"/>
              <a:t>Second level</a:t>
            </a:r>
          </a:p>
          <a:p>
            <a:pPr lvl="2"/>
            <a:r>
              <a:rPr lang="en-US" dirty="0"/>
              <a:t>Third level </a:t>
            </a:r>
          </a:p>
          <a:p>
            <a:pPr lvl="3"/>
            <a:r>
              <a:rPr lang="en-US" dirty="0"/>
              <a:t>Fourth level</a:t>
            </a:r>
          </a:p>
        </p:txBody>
      </p:sp>
      <p:sp>
        <p:nvSpPr>
          <p:cNvPr id="19"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526762732"/>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slide - vertical">
    <p:spTree>
      <p:nvGrpSpPr>
        <p:cNvPr id="1" name=""/>
        <p:cNvGrpSpPr/>
        <p:nvPr/>
      </p:nvGrpSpPr>
      <p:grpSpPr>
        <a:xfrm>
          <a:off x="0" y="0"/>
          <a:ext cx="0" cy="0"/>
          <a:chOff x="0" y="0"/>
          <a:chExt cx="0" cy="0"/>
        </a:xfrm>
      </p:grpSpPr>
      <p:sp>
        <p:nvSpPr>
          <p:cNvPr id="7" name="Content Placeholder 2"/>
          <p:cNvSpPr>
            <a:spLocks noGrp="1"/>
          </p:cNvSpPr>
          <p:nvPr>
            <p:ph idx="12" hasCustomPrompt="1"/>
          </p:nvPr>
        </p:nvSpPr>
        <p:spPr>
          <a:xfrm>
            <a:off x="467544" y="1166137"/>
            <a:ext cx="2592288" cy="3339569"/>
          </a:xfrm>
          <a:prstGeom prst="rect">
            <a:avLst/>
          </a:prstGeom>
        </p:spPr>
        <p:txBody>
          <a:bodyPr lIns="0" tIns="0" rIns="0" bIns="108000">
            <a:noAutofit/>
          </a:bodyPr>
          <a:lstStyle>
            <a:lvl1pPr marL="162000" marR="0" indent="-162000" defTabSz="0" rtl="0" eaLnBrk="1" fontAlgn="auto" latinLnBrk="0" hangingPunct="1">
              <a:lnSpc>
                <a:spcPts val="162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324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486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648000" indent="-162000" defTabSz="0">
              <a:lnSpc>
                <a:spcPts val="1620"/>
              </a:lnSpc>
              <a:spcBef>
                <a:spcPts val="0"/>
              </a:spcBef>
              <a:spcAft>
                <a:spcPts val="360"/>
              </a:spcAft>
              <a:buClr>
                <a:srgbClr val="FFC000"/>
              </a:buClr>
              <a:buFont typeface="Arial" panose="020B0604020202020204" pitchFamily="34" charset="0"/>
              <a:buChar char="•"/>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648000" indent="0" defTabSz="0">
              <a:lnSpc>
                <a:spcPts val="1620"/>
              </a:lnSpc>
              <a:spcBef>
                <a:spcPts val="0"/>
              </a:spcBef>
              <a:spcAft>
                <a:spcPts val="360"/>
              </a:spcAft>
              <a:buClr>
                <a:srgbClr val="FFC000"/>
              </a:buClr>
              <a:buFont typeface="Arial" panose="020B0604020202020204" pitchFamily="34" charset="0"/>
              <a:buNone/>
              <a:tabLst>
                <a:tab pos="259200" algn="l"/>
                <a:tab pos="534600" algn="l"/>
                <a:tab pos="842400" algn="l"/>
                <a:tab pos="1101600" algn="l"/>
              </a:tabLst>
              <a:defRPr sz="126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supporting bullet points</a:t>
            </a:r>
          </a:p>
          <a:p>
            <a:pPr lvl="1"/>
            <a:r>
              <a:rPr lang="en-US" dirty="0"/>
              <a:t>Second level</a:t>
            </a:r>
          </a:p>
          <a:p>
            <a:pPr lvl="2"/>
            <a:r>
              <a:rPr lang="en-US" dirty="0"/>
              <a:t>Third level</a:t>
            </a:r>
          </a:p>
          <a:p>
            <a:pPr lvl="3"/>
            <a:r>
              <a:rPr lang="en-US" dirty="0"/>
              <a:t>Fourth level</a:t>
            </a:r>
          </a:p>
          <a:p>
            <a:pPr lvl="4"/>
            <a:endParaRPr lang="en-US" dirty="0"/>
          </a:p>
        </p:txBody>
      </p:sp>
      <p:sp>
        <p:nvSpPr>
          <p:cNvPr id="10" name="Content Placeholder 9"/>
          <p:cNvSpPr>
            <a:spLocks noGrp="1"/>
          </p:cNvSpPr>
          <p:nvPr>
            <p:ph sz="quarter" idx="13" hasCustomPrompt="1"/>
          </p:nvPr>
        </p:nvSpPr>
        <p:spPr>
          <a:xfrm>
            <a:off x="3271329" y="1167249"/>
            <a:ext cx="5399832" cy="3341170"/>
          </a:xfrm>
          <a:prstGeom prst="rect">
            <a:avLst/>
          </a:prstGeom>
        </p:spPr>
        <p:txBody>
          <a:bodyPr/>
          <a:lstStyle>
            <a:lvl1pPr marL="0" indent="0" algn="ctr">
              <a:buNone/>
              <a:defRPr sz="1620" spc="90" baseline="0">
                <a:solidFill>
                  <a:schemeClr val="tx1">
                    <a:lumMod val="50000"/>
                    <a:lumOff val="50000"/>
                  </a:schemeClr>
                </a:solidFill>
                <a:latin typeface="Quicksand" panose="00000500000000000000" pitchFamily="2" charset="0"/>
              </a:defRPr>
            </a:lvl1pPr>
          </a:lstStyle>
          <a:p>
            <a:pPr lvl="0"/>
            <a:r>
              <a:rPr lang="en-GB" dirty="0"/>
              <a:t>Click to add chart or table</a:t>
            </a:r>
          </a:p>
        </p:txBody>
      </p:sp>
      <p:sp>
        <p:nvSpPr>
          <p:cNvPr id="13"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1956303764"/>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slide 2 - horizontal">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467544" y="4210068"/>
            <a:ext cx="8208144" cy="305898"/>
          </a:xfrm>
          <a:prstGeom prst="rect">
            <a:avLst/>
          </a:prstGeom>
        </p:spPr>
        <p:txBody>
          <a:bodyPr wrap="square" lIns="0" tIns="0" rIns="0" bIns="108000" anchor="b" anchorCtr="0">
            <a:spAutoFit/>
          </a:bodyPr>
          <a:lstStyle>
            <a:lvl1pPr marL="162000" marR="0" indent="-162000" defTabSz="0" rtl="0" eaLnBrk="1" fontAlgn="auto" latinLnBrk="0" hangingPunct="1">
              <a:lnSpc>
                <a:spcPts val="1620"/>
              </a:lnSpc>
              <a:spcBef>
                <a:spcPct val="2000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324000" marR="0" indent="-162000" defTabSz="0" rtl="0" eaLnBrk="1" fontAlgn="auto" latinLnBrk="0" hangingPunct="1">
              <a:lnSpc>
                <a:spcPts val="1620"/>
              </a:lnSpc>
              <a:spcBef>
                <a:spcPts val="0"/>
              </a:spcBef>
              <a:spcAft>
                <a:spcPts val="360"/>
              </a:spcAft>
              <a:buClr>
                <a:srgbClr val="FFC000"/>
              </a:buClr>
              <a:buSzTx/>
              <a:buFont typeface="Arial" panose="020B0604020202020204" pitchFamily="34" charset="0"/>
              <a:buChar char="•"/>
              <a:tabLst>
                <a:tab pos="259200" algn="l"/>
                <a:tab pos="534600" algn="l"/>
                <a:tab pos="842400" algn="l"/>
                <a:tab pos="1101600" algn="l"/>
              </a:tabLst>
              <a:defRPr sz="1260" baseline="0">
                <a:solidFill>
                  <a:srgbClr val="000000"/>
                </a:solidFill>
                <a:latin typeface="Quicksand" panose="00000500000000000000" pitchFamily="2" charset="0"/>
                <a:ea typeface="Quicksand" panose="00000500000000000000" pitchFamily="2" charset="0"/>
                <a:cs typeface="Segoe UI" panose="020B0502040204020203" pitchFamily="34" charset="0"/>
              </a:defRPr>
            </a:lvl2pPr>
            <a:lvl3pPr marL="324000" marR="0" indent="0" defTabSz="0" rtl="0" eaLnBrk="1" fontAlgn="auto" latinLnBrk="0" hangingPunct="1">
              <a:lnSpc>
                <a:spcPts val="1440"/>
              </a:lnSpc>
              <a:spcBef>
                <a:spcPts val="0"/>
              </a:spcBef>
              <a:spcAft>
                <a:spcPts val="360"/>
              </a:spcAft>
              <a:buClr>
                <a:srgbClr val="C4D600"/>
              </a:buClr>
              <a:buSzTx/>
              <a:buFont typeface="Arial" panose="020B0604020202020204"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486000" indent="0" defTabSz="0">
              <a:lnSpc>
                <a:spcPts val="1440"/>
              </a:lnSpc>
              <a:spcBef>
                <a:spcPts val="0"/>
              </a:spcBef>
              <a:spcAft>
                <a:spcPts val="360"/>
              </a:spcAft>
              <a:buClr>
                <a:srgbClr val="C4D600"/>
              </a:buClr>
              <a:buFont typeface="Arial" panose="020B0604020202020204"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648000" indent="0" defTabSz="0">
              <a:lnSpc>
                <a:spcPts val="1440"/>
              </a:lnSpc>
              <a:spcBef>
                <a:spcPts val="0"/>
              </a:spcBef>
              <a:spcAft>
                <a:spcPts val="360"/>
              </a:spcAft>
              <a:buClr>
                <a:srgbClr val="C4D600"/>
              </a:buClr>
              <a:buFont typeface="Arial" pitchFamily="34" charset="0"/>
              <a:buNone/>
              <a:tabLst>
                <a:tab pos="259200" algn="l"/>
                <a:tab pos="534600" algn="l"/>
                <a:tab pos="842400" algn="l"/>
                <a:tab pos="1101600" algn="l"/>
              </a:tabLst>
              <a:defRPr sz="108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dirty="0"/>
              <a:t>Click to add supporting bullet points.</a:t>
            </a:r>
          </a:p>
        </p:txBody>
      </p:sp>
      <p:sp>
        <p:nvSpPr>
          <p:cNvPr id="6" name="Content Placeholder 5"/>
          <p:cNvSpPr>
            <a:spLocks noGrp="1"/>
          </p:cNvSpPr>
          <p:nvPr>
            <p:ph sz="quarter" idx="14" hasCustomPrompt="1"/>
          </p:nvPr>
        </p:nvSpPr>
        <p:spPr>
          <a:xfrm>
            <a:off x="468314" y="1275874"/>
            <a:ext cx="8207375" cy="2267426"/>
          </a:xfrm>
          <a:prstGeom prst="rect">
            <a:avLst/>
          </a:prstGeom>
        </p:spPr>
        <p:txBody>
          <a:bodyPr/>
          <a:lstStyle>
            <a:lvl1pPr marL="0" indent="0" algn="ctr">
              <a:buNone/>
              <a:defRPr sz="1620" spc="90" baseline="0">
                <a:solidFill>
                  <a:schemeClr val="tx1">
                    <a:lumMod val="50000"/>
                    <a:lumOff val="50000"/>
                  </a:schemeClr>
                </a:solidFill>
                <a:latin typeface="Quicksand" panose="00000500000000000000" pitchFamily="2" charset="0"/>
              </a:defRPr>
            </a:lvl1pPr>
            <a:lvl2pPr marL="411480" indent="0">
              <a:buNone/>
              <a:defRPr/>
            </a:lvl2pPr>
            <a:lvl3pPr marL="822960" indent="0">
              <a:buNone/>
              <a:defRPr/>
            </a:lvl3pPr>
            <a:lvl4pPr marL="1234440" indent="0">
              <a:buNone/>
              <a:defRPr/>
            </a:lvl4pPr>
            <a:lvl5pPr marL="1645920" indent="0">
              <a:buNone/>
              <a:defRPr/>
            </a:lvl5pPr>
          </a:lstStyle>
          <a:p>
            <a:pPr lvl="0"/>
            <a:r>
              <a:rPr lang="en-US" dirty="0"/>
              <a:t>Click to add chart or table </a:t>
            </a:r>
            <a:br>
              <a:rPr lang="en-US" dirty="0"/>
            </a:br>
            <a:r>
              <a:rPr lang="en-US" dirty="0"/>
              <a:t>(if pasting in info from Excel this box must be selected first)</a:t>
            </a:r>
          </a:p>
        </p:txBody>
      </p:sp>
      <p:sp>
        <p:nvSpPr>
          <p:cNvPr id="11" name="Title 1"/>
          <p:cNvSpPr txBox="1">
            <a:spLocks/>
          </p:cNvSpPr>
          <p:nvPr userDrawn="1"/>
        </p:nvSpPr>
        <p:spPr>
          <a:xfrm>
            <a:off x="467544" y="358920"/>
            <a:ext cx="5976664" cy="463036"/>
          </a:xfrm>
          <a:prstGeom prst="rect">
            <a:avLst/>
          </a:prstGeom>
        </p:spPr>
        <p:txBody>
          <a:bodyPr lIns="0" tIns="0" rIns="0" bIns="0" anchor="t"/>
          <a:lstStyle>
            <a:lvl1pPr algn="l" defTabSz="914400" rtl="0" eaLnBrk="1" latinLnBrk="0" hangingPunct="1">
              <a:spcBef>
                <a:spcPct val="0"/>
              </a:spcBef>
              <a:buNone/>
              <a:defRPr sz="1800" b="0" i="0" kern="1200" cap="none" spc="100" baseline="0">
                <a:solidFill>
                  <a:schemeClr val="tx1">
                    <a:lumMod val="85000"/>
                    <a:lumOff val="15000"/>
                  </a:schemeClr>
                </a:solidFill>
                <a:latin typeface="Quicksand Bold" panose="00000800000000000000" pitchFamily="2" charset="0"/>
                <a:ea typeface="+mj-ea"/>
                <a:cs typeface="Segoe UI" panose="020B0502040204020203" pitchFamily="34" charset="0"/>
              </a:defRPr>
            </a:lvl1pPr>
          </a:lstStyle>
          <a:p>
            <a:pPr fontAlgn="auto">
              <a:spcAft>
                <a:spcPts val="0"/>
              </a:spcAft>
            </a:pPr>
            <a:r>
              <a:rPr lang="en-US" sz="1620" dirty="0"/>
              <a:t>Click to add title </a:t>
            </a:r>
            <a:br>
              <a:rPr lang="en-US" sz="1620" dirty="0"/>
            </a:br>
            <a:r>
              <a:rPr lang="en-US" sz="1620" dirty="0"/>
              <a:t>(two line maximum)</a:t>
            </a:r>
            <a:endParaRPr lang="en-GB" sz="1620" dirty="0"/>
          </a:p>
        </p:txBody>
      </p:sp>
    </p:spTree>
    <p:extLst>
      <p:ext uri="{BB962C8B-B14F-4D97-AF65-F5344CB8AC3E}">
        <p14:creationId xmlns:p14="http://schemas.microsoft.com/office/powerpoint/2010/main" val="3725415248"/>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 image slide - 4 pictures">
    <p:spTree>
      <p:nvGrpSpPr>
        <p:cNvPr id="1" name=""/>
        <p:cNvGrpSpPr/>
        <p:nvPr/>
      </p:nvGrpSpPr>
      <p:grpSpPr>
        <a:xfrm>
          <a:off x="0" y="0"/>
          <a:ext cx="0" cy="0"/>
          <a:chOff x="0" y="0"/>
          <a:chExt cx="0" cy="0"/>
        </a:xfrm>
      </p:grpSpPr>
      <p:sp>
        <p:nvSpPr>
          <p:cNvPr id="10" name="Rectangle 8"/>
          <p:cNvSpPr>
            <a:spLocks noGrp="1"/>
          </p:cNvSpPr>
          <p:nvPr>
            <p:ph type="pic" sz="quarter" idx="11"/>
          </p:nvPr>
        </p:nvSpPr>
        <p:spPr>
          <a:xfrm>
            <a:off x="2651942"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3" name="Rectangle 6"/>
          <p:cNvSpPr>
            <a:spLocks noGrp="1"/>
          </p:cNvSpPr>
          <p:nvPr>
            <p:ph type="body" sz="quarter" idx="14" hasCustomPrompt="1"/>
          </p:nvPr>
        </p:nvSpPr>
        <p:spPr>
          <a:xfrm>
            <a:off x="2650319"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14" name="Rectangle 6"/>
          <p:cNvSpPr>
            <a:spLocks noGrp="1"/>
          </p:cNvSpPr>
          <p:nvPr>
            <p:ph type="body" sz="quarter" idx="15" hasCustomPrompt="1"/>
          </p:nvPr>
        </p:nvSpPr>
        <p:spPr>
          <a:xfrm>
            <a:off x="4668076"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16" name="Rectangle 8"/>
          <p:cNvSpPr>
            <a:spLocks noGrp="1"/>
          </p:cNvSpPr>
          <p:nvPr>
            <p:ph type="pic" sz="quarter" idx="16"/>
          </p:nvPr>
        </p:nvSpPr>
        <p:spPr>
          <a:xfrm>
            <a:off x="4665734" y="1740932"/>
            <a:ext cx="1800000" cy="162018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7" name="Rectangle 8"/>
          <p:cNvSpPr>
            <a:spLocks noGrp="1"/>
          </p:cNvSpPr>
          <p:nvPr>
            <p:ph type="pic" sz="quarter" idx="17"/>
          </p:nvPr>
        </p:nvSpPr>
        <p:spPr>
          <a:xfrm>
            <a:off x="6679526"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18" name="Rectangle 6"/>
          <p:cNvSpPr>
            <a:spLocks noGrp="1"/>
          </p:cNvSpPr>
          <p:nvPr>
            <p:ph type="body" sz="quarter" idx="18" hasCustomPrompt="1"/>
          </p:nvPr>
        </p:nvSpPr>
        <p:spPr>
          <a:xfrm>
            <a:off x="6682138" y="3435711"/>
            <a:ext cx="1797388" cy="301320"/>
          </a:xfrm>
          <a:prstGeom prst="rect">
            <a:avLst/>
          </a:prstGeom>
        </p:spPr>
        <p:txBody>
          <a:bodyPr lIns="0" tIns="0" rIns="0" bIns="0" anchor="t" anchorCtr="0">
            <a:noAutofit/>
          </a:bodyPr>
          <a:lstStyle>
            <a:lvl1pPr marL="0" marR="0" indent="0" algn="l" rtl="0" latinLnBrk="0">
              <a:spcBef>
                <a:spcPts val="0"/>
              </a:spcBef>
              <a:buFontTx/>
              <a:buNone/>
              <a:defRPr sz="900" b="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21" name="Rectangle 8"/>
          <p:cNvSpPr>
            <a:spLocks noGrp="1"/>
          </p:cNvSpPr>
          <p:nvPr>
            <p:ph type="pic" sz="quarter" idx="21"/>
          </p:nvPr>
        </p:nvSpPr>
        <p:spPr>
          <a:xfrm>
            <a:off x="623312" y="1739880"/>
            <a:ext cx="1800000" cy="1620000"/>
          </a:xfrm>
          <a:prstGeom prst="rect">
            <a:avLst/>
          </a:prstGeom>
          <a:solidFill>
            <a:schemeClr val="bg1"/>
          </a:solidFill>
          <a:ln w="38100" cap="sq" cmpd="sng" algn="ctr">
            <a:noFill/>
            <a:prstDash val="solid"/>
            <a:miter lim="800000"/>
          </a:ln>
          <a:effectLst/>
        </p:spPr>
        <p:style>
          <a:lnRef idx="3">
            <a:schemeClr val="lt1"/>
          </a:lnRef>
          <a:fillRef idx="1">
            <a:schemeClr val="accent1"/>
          </a:fillRef>
          <a:effectRef idx="1">
            <a:schemeClr val="accent1"/>
          </a:effectRef>
          <a:fontRef idx="minor">
            <a:schemeClr val="lt1"/>
          </a:fontRef>
        </p:style>
        <p:txBody>
          <a:bodyPr anchor="t">
            <a:normAutofit/>
          </a:bodyPr>
          <a:lstStyle>
            <a:lvl1pPr marL="308610" marR="0" indent="-308610" algn="ctr" rtl="0" latinLnBrk="0">
              <a:spcBef>
                <a:spcPct val="20000"/>
              </a:spcBef>
              <a:buClr>
                <a:srgbClr val="438086"/>
              </a:buClr>
              <a:buSzPct val="60000"/>
              <a:buFontTx/>
              <a:buNone/>
              <a:defRPr sz="990" i="0" spc="90" baseline="0">
                <a:solidFill>
                  <a:srgbClr val="3C3C3C"/>
                </a:solidFill>
                <a:latin typeface="Quicksand" panose="00000500000000000000" pitchFamily="2" charset="0"/>
                <a:ea typeface="Quicksand" panose="00000500000000000000" pitchFamily="2" charset="0"/>
                <a:cs typeface="Segoe UI" panose="020B0502040204020203" pitchFamily="34" charset="0"/>
              </a:defRPr>
            </a:lvl1pPr>
            <a:extLst/>
          </a:lstStyle>
          <a:p>
            <a:pPr marL="342900" indent="-342900" algn="ctr" rtl="0" latinLnBrk="0">
              <a:spcBef>
                <a:spcPct val="20000"/>
              </a:spcBef>
              <a:buClr>
                <a:srgbClr val="438086"/>
              </a:buClr>
              <a:buSzPct val="60000"/>
              <a:buFontTx/>
              <a:buNone/>
            </a:pPr>
            <a:r>
              <a:rPr lang="en-US"/>
              <a:t>Click icon to add picture</a:t>
            </a:r>
            <a:endParaRPr lang="en-US" dirty="0"/>
          </a:p>
        </p:txBody>
      </p:sp>
      <p:sp>
        <p:nvSpPr>
          <p:cNvPr id="23" name="Rectangle 6"/>
          <p:cNvSpPr>
            <a:spLocks noGrp="1"/>
          </p:cNvSpPr>
          <p:nvPr>
            <p:ph type="body" sz="quarter" idx="22" hasCustomPrompt="1"/>
          </p:nvPr>
        </p:nvSpPr>
        <p:spPr>
          <a:xfrm>
            <a:off x="621689" y="3435711"/>
            <a:ext cx="1800000" cy="301320"/>
          </a:xfrm>
          <a:prstGeom prst="rect">
            <a:avLst/>
          </a:prstGeom>
        </p:spPr>
        <p:txBody>
          <a:bodyPr lIns="0" tIns="0" rIns="0" bIns="0" anchor="t" anchorCtr="0">
            <a:noAutofit/>
          </a:bodyPr>
          <a:lstStyle>
            <a:lvl1pPr marL="0" marR="0" indent="0" algn="l" rtl="0" latinLnBrk="0">
              <a:spcBef>
                <a:spcPts val="0"/>
              </a:spcBef>
              <a:buFontTx/>
              <a:buNone/>
              <a:defRPr sz="900" spc="90" baseline="0">
                <a:solidFill>
                  <a:schemeClr val="tx1">
                    <a:lumMod val="50000"/>
                    <a:lumOff val="50000"/>
                  </a:schemeClr>
                </a:solidFill>
                <a:latin typeface="Quicksand Bold" panose="00000800000000000000" pitchFamily="2" charset="0"/>
                <a:ea typeface="Quicksand Bold" panose="00000800000000000000" pitchFamily="2" charset="0"/>
                <a:cs typeface="Segoe UI" panose="020B0502040204020203" pitchFamily="34" charset="0"/>
              </a:defRPr>
            </a:lvl1pPr>
            <a:extLst/>
          </a:lstStyle>
          <a:p>
            <a:pPr lvl="0"/>
            <a:r>
              <a:rPr lang="en-US" dirty="0"/>
              <a:t>Click to add caption</a:t>
            </a:r>
          </a:p>
        </p:txBody>
      </p:sp>
      <p:sp>
        <p:nvSpPr>
          <p:cNvPr id="28" name="Title 1"/>
          <p:cNvSpPr>
            <a:spLocks noGrp="1"/>
          </p:cNvSpPr>
          <p:nvPr>
            <p:ph type="title" hasCustomPrompt="1"/>
          </p:nvPr>
        </p:nvSpPr>
        <p:spPr>
          <a:xfrm>
            <a:off x="467544" y="358920"/>
            <a:ext cx="5976664" cy="463036"/>
          </a:xfrm>
          <a:prstGeom prst="rect">
            <a:avLst/>
          </a:prstGeom>
        </p:spPr>
        <p:txBody>
          <a:bodyPr lIns="0" tIns="0" rIns="0" bIns="0" anchor="t"/>
          <a:lstStyle>
            <a:lvl1pPr algn="l">
              <a:defRPr sz="1620" b="0" i="0" cap="none" spc="90" baseline="0">
                <a:solidFill>
                  <a:schemeClr val="tx1">
                    <a:lumMod val="85000"/>
                    <a:lumOff val="15000"/>
                  </a:schemeClr>
                </a:solidFill>
                <a:latin typeface="Quicksand Bold" panose="00000800000000000000" pitchFamily="2" charset="0"/>
                <a:cs typeface="Segoe UI" panose="020B0502040204020203" pitchFamily="34" charset="0"/>
              </a:defRPr>
            </a:lvl1pPr>
          </a:lstStyle>
          <a:p>
            <a:r>
              <a:rPr lang="en-US" dirty="0"/>
              <a:t>Click to add title </a:t>
            </a:r>
            <a:br>
              <a:rPr lang="en-US" dirty="0"/>
            </a:br>
            <a:r>
              <a:rPr lang="en-US" dirty="0"/>
              <a:t>(two line maximum)</a:t>
            </a:r>
            <a:endParaRPr lang="en-GB" dirty="0"/>
          </a:p>
        </p:txBody>
      </p:sp>
    </p:spTree>
    <p:extLst>
      <p:ext uri="{BB962C8B-B14F-4D97-AF65-F5344CB8AC3E}">
        <p14:creationId xmlns:p14="http://schemas.microsoft.com/office/powerpoint/2010/main" val="3458401797"/>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4" name="TextBox 13"/>
          <p:cNvSpPr txBox="1"/>
          <p:nvPr userDrawn="1"/>
        </p:nvSpPr>
        <p:spPr>
          <a:xfrm>
            <a:off x="539750" y="4756771"/>
            <a:ext cx="8064500" cy="161583"/>
          </a:xfrm>
          <a:prstGeom prst="rect">
            <a:avLst/>
          </a:prstGeom>
          <a:noFill/>
        </p:spPr>
        <p:txBody>
          <a:bodyPr wrap="square" rtlCol="0">
            <a:spAutoFit/>
          </a:bodyPr>
          <a:lstStyle/>
          <a:p>
            <a:pPr algn="ctr"/>
            <a:r>
              <a:rPr lang="en-US" sz="45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rPr>
              <a:t>COPYRIGHT © La county chief sustainability office. ALL RIGHTS RESERVED</a:t>
            </a:r>
            <a:endParaRPr lang="en-GB" sz="45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endParaRPr>
          </a:p>
        </p:txBody>
      </p:sp>
      <p:sp>
        <p:nvSpPr>
          <p:cNvPr id="5" name="TextBox 4">
            <a:hlinkClick r:id="rId2"/>
          </p:cNvPr>
          <p:cNvSpPr txBox="1"/>
          <p:nvPr userDrawn="1"/>
        </p:nvSpPr>
        <p:spPr>
          <a:xfrm>
            <a:off x="971601" y="3673472"/>
            <a:ext cx="7200800" cy="369332"/>
          </a:xfrm>
          <a:prstGeom prst="rect">
            <a:avLst/>
          </a:prstGeom>
          <a:noFill/>
        </p:spPr>
        <p:txBody>
          <a:bodyPr wrap="square" rtlCol="0">
            <a:spAutoFit/>
          </a:bodyPr>
          <a:lstStyle/>
          <a:p>
            <a:pPr algn="ctr"/>
            <a:r>
              <a:rPr lang="en-GB" sz="1800" b="1" spc="90" baseline="0" dirty="0">
                <a:solidFill>
                  <a:srgbClr val="FFC000"/>
                </a:solidFill>
                <a:latin typeface="Quicksand" panose="00000500000000000000" pitchFamily="2" charset="0"/>
                <a:cs typeface="Segoe UI" panose="020B0502040204020203" pitchFamily="34" charset="0"/>
              </a:rPr>
              <a:t>OurCountyLA.org</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04785" y="1337310"/>
            <a:ext cx="6134433" cy="2073859"/>
          </a:xfrm>
          <a:prstGeom prst="rect">
            <a:avLst/>
          </a:prstGeom>
        </p:spPr>
      </p:pic>
    </p:spTree>
    <p:extLst>
      <p:ext uri="{BB962C8B-B14F-4D97-AF65-F5344CB8AC3E}">
        <p14:creationId xmlns:p14="http://schemas.microsoft.com/office/powerpoint/2010/main" val="551915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DE548-EA43-7D4F-BB13-68B6AB7CBFD0}"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DE548-EA43-7D4F-BB13-68B6AB7CBFD0}"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image" Target="../media/image5.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4.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7.png"/><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8.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ADE548-EA43-7D4F-BB13-68B6AB7CBFD0}" type="datetimeFigureOut">
              <a:rPr lang="en-US" smtClean="0"/>
              <a:t>4/18/2023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55D373-4FE5-1941-8BD1-783A86E04224}" type="slidenum">
              <a:rPr lang="en-US" smtClean="0"/>
              <a:t>‹#›</a:t>
            </a:fld>
            <a:endParaRPr lang="en-US"/>
          </a:p>
        </p:txBody>
      </p:sp>
    </p:spTree>
    <p:extLst>
      <p:ext uri="{BB962C8B-B14F-4D97-AF65-F5344CB8AC3E}">
        <p14:creationId xmlns:p14="http://schemas.microsoft.com/office/powerpoint/2010/main" val="184408578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83" r:id="rId5"/>
    <p:sldLayoutId id="2147483784" r:id="rId6"/>
    <p:sldLayoutId id="2147483785" r:id="rId7"/>
    <p:sldLayoutId id="2147483788" r:id="rId8"/>
    <p:sldLayoutId id="2147483789" r:id="rId9"/>
    <p:sldLayoutId id="2147483790" r:id="rId10"/>
    <p:sldLayoutId id="2147483791" r:id="rId11"/>
    <p:sldLayoutId id="2147483796" r:id="rId12"/>
    <p:sldLayoutId id="2147483797" r:id="rId13"/>
    <p:sldLayoutId id="214748379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1CD75-4314-F1FF-AFC4-42E1FF63B812}"/>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9F6E7B-2196-7169-5A79-6B6C98F7D55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EDD490-A103-562B-982A-07880BFC7927}"/>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4D912E1-4010-4682-A90C-0220E2A2CB27}" type="datetimeFigureOut">
              <a:rPr lang="en-US" smtClean="0"/>
              <a:t>4/18/2023</a:t>
            </a:fld>
            <a:endParaRPr lang="en-US"/>
          </a:p>
        </p:txBody>
      </p:sp>
      <p:sp>
        <p:nvSpPr>
          <p:cNvPr id="5" name="Footer Placeholder 4">
            <a:extLst>
              <a:ext uri="{FF2B5EF4-FFF2-40B4-BE49-F238E27FC236}">
                <a16:creationId xmlns:a16="http://schemas.microsoft.com/office/drawing/2014/main" id="{26C15A1F-B710-DA71-5112-ED5EFAE2206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A54C3A-1E45-6290-7A71-89313AFE5205}"/>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6928FC9-1755-4368-A034-5901BA3B243A}" type="slidenum">
              <a:rPr lang="en-US" smtClean="0"/>
              <a:t>‹#›</a:t>
            </a:fld>
            <a:endParaRPr lang="en-US"/>
          </a:p>
        </p:txBody>
      </p:sp>
    </p:spTree>
    <p:extLst>
      <p:ext uri="{BB962C8B-B14F-4D97-AF65-F5344CB8AC3E}">
        <p14:creationId xmlns:p14="http://schemas.microsoft.com/office/powerpoint/2010/main" val="143655546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E0ADE548-EA43-7D4F-BB13-68B6AB7CBFD0}" type="datetimeFigureOut">
              <a:rPr lang="en-US" smtClean="0"/>
              <a:t>4/18/2023</a:t>
            </a:fld>
            <a:endParaRPr lang="en-US"/>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4155D373-4FE5-1941-8BD1-783A86E04224}" type="slidenum">
              <a:rPr lang="en-US" smtClean="0"/>
              <a:t>‹#›</a:t>
            </a:fld>
            <a:endParaRPr lang="en-US"/>
          </a:p>
        </p:txBody>
      </p:sp>
    </p:spTree>
    <p:extLst>
      <p:ext uri="{BB962C8B-B14F-4D97-AF65-F5344CB8AC3E}">
        <p14:creationId xmlns:p14="http://schemas.microsoft.com/office/powerpoint/2010/main" val="3250029246"/>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323528" y="4870710"/>
            <a:ext cx="3096344" cy="147733"/>
          </a:xfrm>
          <a:prstGeom prst="rect">
            <a:avLst/>
          </a:prstGeom>
          <a:noFill/>
        </p:spPr>
        <p:txBody>
          <a:bodyPr wrap="square" rtlCol="0">
            <a:spAutoFit/>
          </a:bodyPr>
          <a:lstStyle/>
          <a:p>
            <a:pPr algn="l"/>
            <a:r>
              <a:rPr lang="en-US" sz="36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rPr>
              <a:t>COPYRIGHT © La county chief sustainability office. ALL RIGHTS RESERVED</a:t>
            </a:r>
            <a:endParaRPr lang="en-GB" sz="360" cap="all" spc="45" baseline="0" dirty="0">
              <a:solidFill>
                <a:schemeClr val="tx1">
                  <a:lumMod val="50000"/>
                  <a:lumOff val="50000"/>
                </a:schemeClr>
              </a:solidFill>
              <a:latin typeface="Quicksand Medium" panose="00000600000000000000" pitchFamily="2" charset="0"/>
              <a:ea typeface="Segoe UI" panose="020B0502040204020203" pitchFamily="34" charset="0"/>
              <a:cs typeface="Segoe UI" panose="020B0502040204020203" pitchFamily="34" charset="0"/>
            </a:endParaRPr>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631706" y="64737"/>
            <a:ext cx="2361270" cy="798271"/>
          </a:xfrm>
          <a:prstGeom prst="rect">
            <a:avLst/>
          </a:prstGeom>
        </p:spPr>
      </p:pic>
    </p:spTree>
    <p:extLst>
      <p:ext uri="{BB962C8B-B14F-4D97-AF65-F5344CB8AC3E}">
        <p14:creationId xmlns:p14="http://schemas.microsoft.com/office/powerpoint/2010/main" val="224567074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hf sldNum="0" hdr="0" ftr="0" dt="0"/>
  <p:txStyles>
    <p:titleStyle>
      <a:lvl1pPr algn="ctr" defTabSz="822960" rtl="0" eaLnBrk="1" latinLnBrk="0" hangingPunct="1">
        <a:spcBef>
          <a:spcPct val="0"/>
        </a:spcBef>
        <a:buNone/>
        <a:defRPr sz="3960" kern="1200">
          <a:solidFill>
            <a:schemeClr val="tx1"/>
          </a:solidFill>
          <a:latin typeface="+mj-lt"/>
          <a:ea typeface="+mj-ea"/>
          <a:cs typeface="+mj-cs"/>
        </a:defRPr>
      </a:lvl1pPr>
    </p:titleStyle>
    <p:bodyStyle>
      <a:lvl1pPr marL="308610" indent="-308610" algn="l" defTabSz="822960" rtl="0" eaLnBrk="1" latinLnBrk="0" hangingPunct="1">
        <a:spcBef>
          <a:spcPct val="20000"/>
        </a:spcBef>
        <a:buFont typeface="Arial" pitchFamily="34" charset="0"/>
        <a:buChar char="•"/>
        <a:defRPr sz="2880" kern="1200">
          <a:solidFill>
            <a:schemeClr val="tx1"/>
          </a:solidFill>
          <a:latin typeface="+mn-lt"/>
          <a:ea typeface="+mn-ea"/>
          <a:cs typeface="+mn-cs"/>
        </a:defRPr>
      </a:lvl1pPr>
      <a:lvl2pPr marL="668655" indent="-257175" algn="l" defTabSz="822960" rtl="0" eaLnBrk="1" latinLnBrk="0" hangingPunct="1">
        <a:spcBef>
          <a:spcPct val="20000"/>
        </a:spcBef>
        <a:buFont typeface="Arial" pitchFamily="34" charset="0"/>
        <a:buChar char="–"/>
        <a:defRPr sz="2520" kern="1200">
          <a:solidFill>
            <a:schemeClr val="tx1"/>
          </a:solidFill>
          <a:latin typeface="+mn-lt"/>
          <a:ea typeface="+mn-ea"/>
          <a:cs typeface="+mn-cs"/>
        </a:defRPr>
      </a:lvl2pPr>
      <a:lvl3pPr marL="1028700" indent="-205740" algn="l" defTabSz="822960" rtl="0" eaLnBrk="1" latinLnBrk="0" hangingPunct="1">
        <a:spcBef>
          <a:spcPct val="20000"/>
        </a:spcBef>
        <a:buFont typeface="Arial" pitchFamily="34" charset="0"/>
        <a:buChar char="•"/>
        <a:defRPr sz="2160" kern="1200">
          <a:solidFill>
            <a:schemeClr val="tx1"/>
          </a:solidFill>
          <a:latin typeface="+mn-lt"/>
          <a:ea typeface="+mn-ea"/>
          <a:cs typeface="+mn-cs"/>
        </a:defRPr>
      </a:lvl3pPr>
      <a:lvl4pPr marL="14401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5166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6314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7462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8610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97580" indent="-205740" algn="l" defTabSz="82296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hyperlink" Target="http://www.infrastructurela.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a:xfrm>
            <a:off x="0" y="1801230"/>
            <a:ext cx="9144000" cy="2972949"/>
          </a:xfrm>
        </p:spPr>
        <p:txBody>
          <a:bodyPr>
            <a:normAutofit fontScale="77500" lnSpcReduction="20000"/>
          </a:bodyPr>
          <a:lstStyle/>
          <a:p>
            <a:pPr marL="0" indent="0" algn="ctr">
              <a:buClr>
                <a:srgbClr val="202D38"/>
              </a:buClr>
              <a:buSzPct val="75000"/>
              <a:buNone/>
            </a:pPr>
            <a:r>
              <a:rPr lang="en-US" sz="2000" b="1" dirty="0">
                <a:latin typeface="Arial" panose="020B0604020202020204" pitchFamily="34" charset="0"/>
                <a:cs typeface="Arial" panose="020B0604020202020204" pitchFamily="34" charset="0"/>
              </a:rPr>
              <a:t>REMINDERS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Please mute your line during the call</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There will be Q&amp;A opportunities during the meeting</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Use the chat feature to ask questions and comments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You can also raise your hand during the Q&amp;A and we will call on you to unmute and share</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 meeting is scheduled for one hour</a:t>
            </a:r>
          </a:p>
        </p:txBody>
      </p:sp>
      <p:sp>
        <p:nvSpPr>
          <p:cNvPr id="5" name="TextBox 4">
            <a:extLst>
              <a:ext uri="{FF2B5EF4-FFF2-40B4-BE49-F238E27FC236}">
                <a16:creationId xmlns:a16="http://schemas.microsoft.com/office/drawing/2014/main" id="{D5A2C493-6C4D-48EC-9FC9-465AC9C09287}"/>
              </a:ext>
            </a:extLst>
          </p:cNvPr>
          <p:cNvSpPr txBox="1"/>
          <p:nvPr/>
        </p:nvSpPr>
        <p:spPr>
          <a:xfrm>
            <a:off x="0" y="1347888"/>
            <a:ext cx="9144000" cy="707886"/>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Thank you for joining us the meeting will start in a few moments</a:t>
            </a:r>
          </a:p>
          <a:p>
            <a:endParaRPr lang="en-US" dirty="0"/>
          </a:p>
        </p:txBody>
      </p:sp>
    </p:spTree>
    <p:extLst>
      <p:ext uri="{BB962C8B-B14F-4D97-AF65-F5344CB8AC3E}">
        <p14:creationId xmlns:p14="http://schemas.microsoft.com/office/powerpoint/2010/main" val="8123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tx2"/>
                </a:solidFill>
              </a:rPr>
              <a:t>Ordinance Provisions: Applicability</a:t>
            </a:r>
            <a:endParaRPr lang="en-US" dirty="0">
              <a:solidFill>
                <a:schemeClr val="tx2"/>
              </a:solidFill>
            </a:endParaRPr>
          </a:p>
        </p:txBody>
      </p:sp>
      <p:grpSp>
        <p:nvGrpSpPr>
          <p:cNvPr id="5" name="Group 4">
            <a:extLst>
              <a:ext uri="{FF2B5EF4-FFF2-40B4-BE49-F238E27FC236}">
                <a16:creationId xmlns:a16="http://schemas.microsoft.com/office/drawing/2014/main" id="{153E054A-0589-414C-AEB4-C68A77124714}"/>
              </a:ext>
            </a:extLst>
          </p:cNvPr>
          <p:cNvGrpSpPr/>
          <p:nvPr/>
        </p:nvGrpSpPr>
        <p:grpSpPr>
          <a:xfrm>
            <a:off x="617765" y="1065521"/>
            <a:ext cx="3763656" cy="3014634"/>
            <a:chOff x="178405" y="1235952"/>
            <a:chExt cx="4269770" cy="3268315"/>
          </a:xfrm>
        </p:grpSpPr>
        <p:pic>
          <p:nvPicPr>
            <p:cNvPr id="2052" name="Picture 4" descr="Map">
              <a:extLst>
                <a:ext uri="{FF2B5EF4-FFF2-40B4-BE49-F238E27FC236}">
                  <a16:creationId xmlns:a16="http://schemas.microsoft.com/office/drawing/2014/main" id="{BDF03DD9-2962-4587-9D9C-EE5FC3664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05" y="1235952"/>
              <a:ext cx="4269770" cy="32683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4ACAF8-752D-4DDF-9A87-8355DEF2BBFE}"/>
                </a:ext>
              </a:extLst>
            </p:cNvPr>
            <p:cNvSpPr/>
            <p:nvPr/>
          </p:nvSpPr>
          <p:spPr>
            <a:xfrm>
              <a:off x="3369733" y="3496733"/>
              <a:ext cx="1075267" cy="100753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fontAlgn="base">
                <a:spcBef>
                  <a:spcPct val="0"/>
                </a:spcBef>
                <a:spcAft>
                  <a:spcPct val="0"/>
                </a:spcAft>
              </a:pPr>
              <a:endParaRPr lang="en-US" sz="1620">
                <a:solidFill>
                  <a:srgbClr val="FFFFFF"/>
                </a:solidFill>
                <a:latin typeface="Segoe UI"/>
                <a:cs typeface="Segoe UI"/>
              </a:endParaRPr>
            </a:p>
          </p:txBody>
        </p:sp>
      </p:grpSp>
      <p:sp>
        <p:nvSpPr>
          <p:cNvPr id="2" name="Content Placeholder 1"/>
          <p:cNvSpPr>
            <a:spLocks noGrp="1"/>
          </p:cNvSpPr>
          <p:nvPr>
            <p:ph idx="1"/>
          </p:nvPr>
        </p:nvSpPr>
        <p:spPr>
          <a:xfrm>
            <a:off x="3567489" y="1089660"/>
            <a:ext cx="4897279" cy="3349617"/>
          </a:xfrm>
        </p:spPr>
        <p:txBody>
          <a:bodyPr/>
          <a:lstStyle/>
          <a:p>
            <a:r>
              <a:rPr lang="en-GB" dirty="0">
                <a:solidFill>
                  <a:schemeClr val="tx2"/>
                </a:solidFill>
              </a:rPr>
              <a:t>Applies solely to unincorporated portions of Los Angeles County</a:t>
            </a:r>
          </a:p>
          <a:p>
            <a:r>
              <a:rPr lang="en-GB" dirty="0">
                <a:solidFill>
                  <a:schemeClr val="tx2"/>
                </a:solidFill>
              </a:rPr>
              <a:t>Applies to “food facilities” and retail establishments</a:t>
            </a:r>
          </a:p>
          <a:p>
            <a:pPr lvl="1"/>
            <a:r>
              <a:rPr lang="en-GB" sz="1260" dirty="0">
                <a:solidFill>
                  <a:schemeClr val="tx2"/>
                </a:solidFill>
              </a:rPr>
              <a:t>“Food facilities” include, but are not limited to, </a:t>
            </a:r>
            <a:r>
              <a:rPr lang="en-US" sz="1260" dirty="0">
                <a:solidFill>
                  <a:schemeClr val="tx2"/>
                </a:solidFill>
              </a:rPr>
              <a:t>restaurants, coffee shops, fast food restaurants, food carts, grocery stores, supermarkets, convenience stores, school cafeterias, snack bars, food trucks, juice bars, farmers markets, and temporary food facilities that participate in fairs or events. </a:t>
            </a:r>
          </a:p>
          <a:p>
            <a:r>
              <a:rPr lang="en-US" dirty="0">
                <a:solidFill>
                  <a:schemeClr val="tx2"/>
                </a:solidFill>
              </a:rPr>
              <a:t>Street vendors are exempted from ordinance requirements.</a:t>
            </a:r>
          </a:p>
          <a:p>
            <a:pPr lvl="1"/>
            <a:endParaRPr lang="en-GB"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35683663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870" y="840901"/>
            <a:ext cx="5644730" cy="3461699"/>
          </a:xfrm>
        </p:spPr>
        <p:txBody>
          <a:bodyPr/>
          <a:lstStyle/>
          <a:p>
            <a:r>
              <a:rPr lang="en-US" dirty="0">
                <a:solidFill>
                  <a:schemeClr val="tx2"/>
                </a:solidFill>
              </a:rPr>
              <a:t>Disposable food service ware provided with ready-to-eat foods, food trays, and egg cartons must be either “recyclable” or “compostable.”</a:t>
            </a:r>
          </a:p>
          <a:p>
            <a:r>
              <a:rPr lang="en-US" dirty="0">
                <a:solidFill>
                  <a:schemeClr val="tx2"/>
                </a:solidFill>
              </a:rPr>
              <a:t>Retail sale or rental of expanded polystyrene (foam) products prohibited.</a:t>
            </a:r>
          </a:p>
          <a:p>
            <a:r>
              <a:rPr lang="en-GB" dirty="0">
                <a:solidFill>
                  <a:schemeClr val="tx2"/>
                </a:solidFill>
              </a:rPr>
              <a:t>Full-service restaurants must use reusable food service ware for dine-in customers</a:t>
            </a:r>
          </a:p>
          <a:p>
            <a:pPr lvl="1"/>
            <a:r>
              <a:rPr lang="en-GB" sz="1260" dirty="0">
                <a:solidFill>
                  <a:schemeClr val="tx2"/>
                </a:solidFill>
              </a:rPr>
              <a:t>A “full-service restaurant” is defined as </a:t>
            </a:r>
            <a:r>
              <a:rPr lang="en-US" sz="1260" dirty="0">
                <a:solidFill>
                  <a:schemeClr val="tx2"/>
                </a:solidFill>
              </a:rPr>
              <a:t>defined as food facilities where food may be consumed on the premises, customers are escorted or assigned to an eating area, food and beverage orders are delivered directly to customers (except for food in a buffet or salad bar), and servers bring items to customers if requested.</a:t>
            </a:r>
            <a:endParaRPr lang="en-GB" sz="1260" dirty="0">
              <a:solidFill>
                <a:schemeClr val="tx2"/>
              </a:solidFill>
            </a:endParaRPr>
          </a:p>
          <a:p>
            <a:r>
              <a:rPr lang="en-US" dirty="0">
                <a:solidFill>
                  <a:schemeClr val="tx2"/>
                </a:solidFill>
              </a:rPr>
              <a:t>Businesses must maintain records showing compliance for three years</a:t>
            </a:r>
          </a:p>
        </p:txBody>
      </p:sp>
      <p:sp>
        <p:nvSpPr>
          <p:cNvPr id="3" name="Title 2"/>
          <p:cNvSpPr>
            <a:spLocks noGrp="1"/>
          </p:cNvSpPr>
          <p:nvPr>
            <p:ph type="title"/>
          </p:nvPr>
        </p:nvSpPr>
        <p:spPr>
          <a:xfrm>
            <a:off x="679870" y="347168"/>
            <a:ext cx="5378998" cy="463036"/>
          </a:xfrm>
        </p:spPr>
        <p:txBody>
          <a:bodyPr/>
          <a:lstStyle/>
          <a:p>
            <a:r>
              <a:rPr lang="en-GB" dirty="0">
                <a:solidFill>
                  <a:schemeClr val="tx2"/>
                </a:solidFill>
              </a:rPr>
              <a:t>Ordinance Provisions: Requirements</a:t>
            </a:r>
            <a:endParaRPr lang="en-US" dirty="0">
              <a:solidFill>
                <a:schemeClr val="tx2"/>
              </a:solidFill>
            </a:endParaRPr>
          </a:p>
        </p:txBody>
      </p:sp>
      <p:pic>
        <p:nvPicPr>
          <p:cNvPr id="6146" name="id-3DE4649B-3B37-458F-97D9-4D21E231DB72" descr="Image.jpeg">
            <a:extLst>
              <a:ext uri="{FF2B5EF4-FFF2-40B4-BE49-F238E27FC236}">
                <a16:creationId xmlns:a16="http://schemas.microsoft.com/office/drawing/2014/main" id="{3C796F85-DE12-4D74-B018-DA4BAC8033E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95288" y="1325399"/>
            <a:ext cx="2135583" cy="284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698844"/>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90" y="975046"/>
            <a:ext cx="7045858" cy="3877942"/>
          </a:xfrm>
        </p:spPr>
        <p:txBody>
          <a:bodyPr/>
          <a:lstStyle/>
          <a:p>
            <a:r>
              <a:rPr lang="en-US" dirty="0">
                <a:solidFill>
                  <a:schemeClr val="tx2"/>
                </a:solidFill>
              </a:rPr>
              <a:t>The following products are exempted from the ordinance requirements:</a:t>
            </a:r>
          </a:p>
          <a:p>
            <a:pPr lvl="1"/>
            <a:r>
              <a:rPr lang="en-US" sz="1260" dirty="0">
                <a:solidFill>
                  <a:schemeClr val="tx2"/>
                </a:solidFill>
              </a:rPr>
              <a:t>Articles included in food or beverages that are packaged off the premises of the food facility. (e.g., forks in a salad prepared and packaged offsite or straw attached to a juice box)</a:t>
            </a:r>
          </a:p>
          <a:p>
            <a:pPr lvl="1"/>
            <a:r>
              <a:rPr lang="en-US" sz="1260" dirty="0">
                <a:solidFill>
                  <a:schemeClr val="tx2"/>
                </a:solidFill>
              </a:rPr>
              <a:t>Emergency supplies and articles used as part of food service for patients in health facilities.</a:t>
            </a:r>
          </a:p>
          <a:p>
            <a:r>
              <a:rPr lang="en-US" dirty="0">
                <a:solidFill>
                  <a:schemeClr val="tx2"/>
                </a:solidFill>
              </a:rPr>
              <a:t>Exemptions may be granted for items if no appropriate compostable or recyclable alternative exists.</a:t>
            </a:r>
          </a:p>
          <a:p>
            <a:r>
              <a:rPr lang="en-US" dirty="0">
                <a:solidFill>
                  <a:schemeClr val="tx2"/>
                </a:solidFill>
              </a:rPr>
              <a:t>Full-service restaurants that do not have adequate dishwashing facilities may request a waiver from the requirement to use reusable food service ware for dine-in customers.</a:t>
            </a:r>
          </a:p>
          <a:p>
            <a:pPr algn="l"/>
            <a:r>
              <a:rPr lang="en-US" dirty="0">
                <a:solidFill>
                  <a:schemeClr val="tx2"/>
                </a:solidFill>
              </a:rPr>
              <a:t>Waivers from the ordinance requirements may also be granted on a limited basis in the case of undue hardships, including but not limited to financial hardship.</a:t>
            </a:r>
          </a:p>
          <a:p>
            <a:pPr lvl="1">
              <a:lnSpc>
                <a:spcPct val="100000"/>
              </a:lnSpc>
              <a:spcAft>
                <a:spcPts val="0"/>
              </a:spcAft>
              <a:buFontTx/>
              <a:buChar char="-"/>
            </a:pPr>
            <a:endParaRPr lang="en-US" dirty="0">
              <a:solidFill>
                <a:schemeClr val="tx2"/>
              </a:solidFill>
            </a:endParaRPr>
          </a:p>
        </p:txBody>
      </p:sp>
      <p:sp>
        <p:nvSpPr>
          <p:cNvPr id="3" name="Title 2"/>
          <p:cNvSpPr>
            <a:spLocks noGrp="1"/>
          </p:cNvSpPr>
          <p:nvPr>
            <p:ph type="title"/>
          </p:nvPr>
        </p:nvSpPr>
        <p:spPr/>
        <p:txBody>
          <a:bodyPr/>
          <a:lstStyle/>
          <a:p>
            <a:r>
              <a:rPr lang="en-US" dirty="0"/>
              <a:t>Ordinance Provisions: Exceptions and Waivers</a:t>
            </a:r>
          </a:p>
        </p:txBody>
      </p:sp>
    </p:spTree>
    <p:extLst>
      <p:ext uri="{BB962C8B-B14F-4D97-AF65-F5344CB8AC3E}">
        <p14:creationId xmlns:p14="http://schemas.microsoft.com/office/powerpoint/2010/main" val="2232818283"/>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90" y="975046"/>
            <a:ext cx="7045858" cy="3877942"/>
          </a:xfrm>
        </p:spPr>
        <p:txBody>
          <a:bodyPr/>
          <a:lstStyle/>
          <a:p>
            <a:pPr>
              <a:lnSpc>
                <a:spcPct val="100000"/>
              </a:lnSpc>
              <a:spcAft>
                <a:spcPts val="0"/>
              </a:spcAft>
            </a:pPr>
            <a:r>
              <a:rPr lang="en-US" dirty="0">
                <a:solidFill>
                  <a:schemeClr val="tx2"/>
                </a:solidFill>
              </a:rPr>
              <a:t>Food facilities that operate in a permanent structure and serve food to customers on-site, as well as retail establishments: </a:t>
            </a:r>
            <a:r>
              <a:rPr lang="en-US" b="1" dirty="0">
                <a:solidFill>
                  <a:schemeClr val="tx2"/>
                </a:solidFill>
              </a:rPr>
              <a:t>one year </a:t>
            </a:r>
            <a:r>
              <a:rPr lang="en-US" dirty="0">
                <a:solidFill>
                  <a:schemeClr val="tx2"/>
                </a:solidFill>
              </a:rPr>
              <a:t>after ordinance adoption</a:t>
            </a:r>
          </a:p>
          <a:p>
            <a:pPr lvl="1">
              <a:lnSpc>
                <a:spcPct val="100000"/>
              </a:lnSpc>
              <a:spcAft>
                <a:spcPts val="0"/>
              </a:spcAft>
              <a:buFontTx/>
              <a:buChar char="-"/>
            </a:pPr>
            <a:endParaRPr lang="en-US" sz="720" dirty="0">
              <a:solidFill>
                <a:schemeClr val="tx2"/>
              </a:solidFill>
            </a:endParaRPr>
          </a:p>
          <a:p>
            <a:pPr>
              <a:lnSpc>
                <a:spcPct val="100000"/>
              </a:lnSpc>
              <a:spcAft>
                <a:spcPts val="0"/>
              </a:spcAft>
            </a:pPr>
            <a:r>
              <a:rPr lang="en-US" dirty="0">
                <a:solidFill>
                  <a:schemeClr val="tx2"/>
                </a:solidFill>
              </a:rPr>
              <a:t>Food trucks: </a:t>
            </a:r>
            <a:r>
              <a:rPr lang="en-US" b="1" dirty="0">
                <a:solidFill>
                  <a:schemeClr val="tx2"/>
                </a:solidFill>
              </a:rPr>
              <a:t>eighteen months </a:t>
            </a:r>
            <a:r>
              <a:rPr lang="en-US" dirty="0">
                <a:solidFill>
                  <a:schemeClr val="tx2"/>
                </a:solidFill>
              </a:rPr>
              <a:t>after ordinance adoption</a:t>
            </a:r>
          </a:p>
          <a:p>
            <a:pPr lvl="1">
              <a:lnSpc>
                <a:spcPct val="100000"/>
              </a:lnSpc>
              <a:spcAft>
                <a:spcPts val="0"/>
              </a:spcAft>
              <a:buFontTx/>
              <a:buChar char="-"/>
            </a:pPr>
            <a:endParaRPr lang="en-US" sz="720" dirty="0">
              <a:solidFill>
                <a:schemeClr val="tx2"/>
              </a:solidFill>
            </a:endParaRPr>
          </a:p>
          <a:p>
            <a:pPr>
              <a:lnSpc>
                <a:spcPct val="100000"/>
              </a:lnSpc>
              <a:spcAft>
                <a:spcPts val="0"/>
              </a:spcAft>
            </a:pPr>
            <a:r>
              <a:rPr lang="en-US" dirty="0">
                <a:solidFill>
                  <a:schemeClr val="tx2"/>
                </a:solidFill>
              </a:rPr>
              <a:t>Temporary food facilities (e.g. community events, caterers, and farmers markets): </a:t>
            </a:r>
            <a:r>
              <a:rPr lang="en-US" b="1" dirty="0">
                <a:solidFill>
                  <a:schemeClr val="tx2"/>
                </a:solidFill>
              </a:rPr>
              <a:t>two years </a:t>
            </a:r>
            <a:r>
              <a:rPr lang="en-US" dirty="0">
                <a:solidFill>
                  <a:schemeClr val="tx2"/>
                </a:solidFill>
              </a:rPr>
              <a:t>after ordinance adoption</a:t>
            </a:r>
          </a:p>
          <a:p>
            <a:pPr lvl="1">
              <a:lnSpc>
                <a:spcPct val="100000"/>
              </a:lnSpc>
              <a:spcAft>
                <a:spcPts val="0"/>
              </a:spcAft>
              <a:buFontTx/>
              <a:buChar char="-"/>
            </a:pPr>
            <a:endParaRPr lang="en-US" dirty="0">
              <a:solidFill>
                <a:schemeClr val="tx2"/>
              </a:solidFill>
            </a:endParaRPr>
          </a:p>
        </p:txBody>
      </p:sp>
      <p:sp>
        <p:nvSpPr>
          <p:cNvPr id="3" name="Title 2"/>
          <p:cNvSpPr>
            <a:spLocks noGrp="1"/>
          </p:cNvSpPr>
          <p:nvPr>
            <p:ph type="title"/>
          </p:nvPr>
        </p:nvSpPr>
        <p:spPr/>
        <p:txBody>
          <a:bodyPr/>
          <a:lstStyle/>
          <a:p>
            <a:r>
              <a:rPr lang="en-US" dirty="0"/>
              <a:t>Ordinance Provisions: Implementation Timeline</a:t>
            </a:r>
          </a:p>
        </p:txBody>
      </p:sp>
    </p:spTree>
    <p:extLst>
      <p:ext uri="{BB962C8B-B14F-4D97-AF65-F5344CB8AC3E}">
        <p14:creationId xmlns:p14="http://schemas.microsoft.com/office/powerpoint/2010/main" val="54064480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90" y="975046"/>
            <a:ext cx="7045858" cy="3877942"/>
          </a:xfrm>
        </p:spPr>
        <p:txBody>
          <a:bodyPr/>
          <a:lstStyle/>
          <a:p>
            <a:pPr>
              <a:lnSpc>
                <a:spcPct val="100000"/>
              </a:lnSpc>
              <a:spcAft>
                <a:spcPts val="540"/>
              </a:spcAft>
            </a:pPr>
            <a:r>
              <a:rPr lang="en-US" dirty="0">
                <a:solidFill>
                  <a:schemeClr val="tx2"/>
                </a:solidFill>
              </a:rPr>
              <a:t>County Department of Public Works will be enforcement lead with support from Department of Public Health</a:t>
            </a:r>
          </a:p>
          <a:p>
            <a:pPr lvl="1">
              <a:lnSpc>
                <a:spcPct val="100000"/>
              </a:lnSpc>
              <a:spcAft>
                <a:spcPts val="540"/>
              </a:spcAft>
            </a:pPr>
            <a:r>
              <a:rPr lang="en-US" dirty="0">
                <a:solidFill>
                  <a:schemeClr val="tx2"/>
                </a:solidFill>
              </a:rPr>
              <a:t>Initially complaint-based</a:t>
            </a:r>
          </a:p>
          <a:p>
            <a:pPr lvl="1">
              <a:lnSpc>
                <a:spcPct val="100000"/>
              </a:lnSpc>
              <a:spcAft>
                <a:spcPts val="540"/>
              </a:spcAft>
            </a:pPr>
            <a:r>
              <a:rPr lang="en-US" dirty="0">
                <a:solidFill>
                  <a:schemeClr val="tx2"/>
                </a:solidFill>
              </a:rPr>
              <a:t>County will evaluate whether a more proactive approach is needed during first year of implementation</a:t>
            </a:r>
          </a:p>
          <a:p>
            <a:pPr>
              <a:lnSpc>
                <a:spcPct val="100000"/>
              </a:lnSpc>
              <a:spcAft>
                <a:spcPts val="540"/>
              </a:spcAft>
            </a:pPr>
            <a:r>
              <a:rPr lang="en-US" dirty="0">
                <a:solidFill>
                  <a:schemeClr val="tx2"/>
                </a:solidFill>
              </a:rPr>
              <a:t>Department of Public Health will assist with education and outreach</a:t>
            </a:r>
          </a:p>
          <a:p>
            <a:r>
              <a:rPr lang="en-US" dirty="0">
                <a:solidFill>
                  <a:schemeClr val="tx2"/>
                </a:solidFill>
              </a:rPr>
              <a:t>Enforcement will prioritize education and working with businesses to bring them into compliance rather than using a punitive approach.</a:t>
            </a:r>
          </a:p>
          <a:p>
            <a:r>
              <a:rPr lang="en-US" dirty="0">
                <a:solidFill>
                  <a:schemeClr val="tx2"/>
                </a:solidFill>
              </a:rPr>
              <a:t>In instances where this approach does not work, violators may be subject to fines up to $100 per day per violation up to a maximum of $1000 per year.</a:t>
            </a:r>
          </a:p>
          <a:p>
            <a:pPr lvl="1">
              <a:lnSpc>
                <a:spcPct val="100000"/>
              </a:lnSpc>
              <a:spcAft>
                <a:spcPts val="0"/>
              </a:spcAft>
              <a:buFontTx/>
              <a:buChar char="-"/>
            </a:pPr>
            <a:endParaRPr lang="en-US" dirty="0">
              <a:solidFill>
                <a:schemeClr val="tx2"/>
              </a:solidFill>
            </a:endParaRPr>
          </a:p>
        </p:txBody>
      </p:sp>
      <p:sp>
        <p:nvSpPr>
          <p:cNvPr id="3" name="Title 2"/>
          <p:cNvSpPr>
            <a:spLocks noGrp="1"/>
          </p:cNvSpPr>
          <p:nvPr>
            <p:ph type="title"/>
          </p:nvPr>
        </p:nvSpPr>
        <p:spPr/>
        <p:txBody>
          <a:bodyPr/>
          <a:lstStyle/>
          <a:p>
            <a:r>
              <a:rPr lang="en-US" dirty="0"/>
              <a:t>Ordinance Provisions: Enforcement</a:t>
            </a:r>
          </a:p>
        </p:txBody>
      </p:sp>
    </p:spTree>
    <p:extLst>
      <p:ext uri="{BB962C8B-B14F-4D97-AF65-F5344CB8AC3E}">
        <p14:creationId xmlns:p14="http://schemas.microsoft.com/office/powerpoint/2010/main" val="422272269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89" y="838688"/>
            <a:ext cx="7387330" cy="3349617"/>
          </a:xfrm>
        </p:spPr>
        <p:txBody>
          <a:bodyPr/>
          <a:lstStyle/>
          <a:p>
            <a:r>
              <a:rPr lang="en-US" dirty="0">
                <a:solidFill>
                  <a:schemeClr val="tx2"/>
                </a:solidFill>
              </a:rPr>
              <a:t>Board adopted an implementation motion along with the ordinance directing:</a:t>
            </a:r>
          </a:p>
          <a:p>
            <a:pPr lvl="1"/>
            <a:r>
              <a:rPr lang="en-US" dirty="0">
                <a:solidFill>
                  <a:schemeClr val="tx2"/>
                </a:solidFill>
              </a:rPr>
              <a:t>Outreach and education campaign</a:t>
            </a:r>
          </a:p>
          <a:p>
            <a:pPr lvl="1"/>
            <a:r>
              <a:rPr lang="en-US" dirty="0">
                <a:solidFill>
                  <a:schemeClr val="tx2"/>
                </a:solidFill>
              </a:rPr>
              <a:t>Develop resource list for businesses of compliant products</a:t>
            </a:r>
          </a:p>
          <a:p>
            <a:pPr lvl="1"/>
            <a:r>
              <a:rPr lang="en-US" dirty="0">
                <a:solidFill>
                  <a:schemeClr val="tx2"/>
                </a:solidFill>
              </a:rPr>
              <a:t>Explore programs to support businesses through financial assistance</a:t>
            </a:r>
          </a:p>
          <a:p>
            <a:r>
              <a:rPr lang="en-US" dirty="0">
                <a:solidFill>
                  <a:schemeClr val="tx2"/>
                </a:solidFill>
              </a:rPr>
              <a:t>Internal County working group to discuss implementation</a:t>
            </a:r>
          </a:p>
          <a:p>
            <a:r>
              <a:rPr lang="en-US" dirty="0">
                <a:solidFill>
                  <a:schemeClr val="tx2"/>
                </a:solidFill>
              </a:rPr>
              <a:t>DPH assisting with outreach through mailing lists and health inspectors</a:t>
            </a:r>
          </a:p>
          <a:p>
            <a:r>
              <a:rPr lang="en-US" dirty="0">
                <a:solidFill>
                  <a:schemeClr val="tx2"/>
                </a:solidFill>
              </a:rPr>
              <a:t>Public Works received grant from Ocean Protection Council for enhanced restaurant outreach</a:t>
            </a:r>
          </a:p>
          <a:p>
            <a:r>
              <a:rPr lang="en-US" dirty="0">
                <a:solidFill>
                  <a:schemeClr val="tx2"/>
                </a:solidFill>
              </a:rPr>
              <a:t>Public Works launched ordinance website: http://pw.lacounty.gov/epd/eps/</a:t>
            </a:r>
          </a:p>
          <a:p>
            <a:pPr marL="275400" lvl="1" indent="0">
              <a:buNone/>
            </a:pPr>
            <a:endParaRPr lang="en-US" dirty="0">
              <a:solidFill>
                <a:schemeClr val="tx2"/>
              </a:solidFill>
            </a:endParaRPr>
          </a:p>
          <a:p>
            <a:pPr marL="0" indent="0">
              <a:buNone/>
            </a:pPr>
            <a:endParaRPr lang="en-US" dirty="0">
              <a:solidFill>
                <a:schemeClr val="tx2"/>
              </a:solidFill>
            </a:endParaRPr>
          </a:p>
        </p:txBody>
      </p:sp>
      <p:sp>
        <p:nvSpPr>
          <p:cNvPr id="3" name="Title 2"/>
          <p:cNvSpPr>
            <a:spLocks noGrp="1"/>
          </p:cNvSpPr>
          <p:nvPr>
            <p:ph type="title"/>
          </p:nvPr>
        </p:nvSpPr>
        <p:spPr/>
        <p:txBody>
          <a:bodyPr/>
          <a:lstStyle/>
          <a:p>
            <a:r>
              <a:rPr lang="en-US" dirty="0"/>
              <a:t>Ordinance Implementation</a:t>
            </a:r>
          </a:p>
        </p:txBody>
      </p:sp>
    </p:spTree>
    <p:extLst>
      <p:ext uri="{BB962C8B-B14F-4D97-AF65-F5344CB8AC3E}">
        <p14:creationId xmlns:p14="http://schemas.microsoft.com/office/powerpoint/2010/main" val="79992297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933064"/>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88271"/>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Single-Use Plastics</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14500" y="3454091"/>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3122181" y="3510611"/>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Rita Kampalath</a:t>
            </a:r>
          </a:p>
          <a:p>
            <a:pPr marL="342900" lvl="1" algn="ctr"/>
            <a:r>
              <a:rPr lang="en-US" sz="1000" dirty="0">
                <a:latin typeface="Arial" panose="020B0604020202020204" pitchFamily="34" charset="0"/>
                <a:cs typeface="Arial" panose="020B0604020202020204" pitchFamily="34" charset="0"/>
              </a:rPr>
              <a:t>Chief Sustainability Officer</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RKampalath@ceo.lacounty.gov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87928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5758357" y="3520985"/>
            <a:ext cx="2756993" cy="1077218"/>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Sean Singletary</a:t>
            </a:r>
          </a:p>
          <a:p>
            <a:pPr marL="342900" lvl="1" algn="ctr"/>
            <a:r>
              <a:rPr lang="en-US" sz="800" dirty="0">
                <a:latin typeface="Arial" panose="020B0604020202020204" pitchFamily="34" charset="0"/>
                <a:cs typeface="Arial" panose="020B0604020202020204" pitchFamily="34" charset="0"/>
              </a:rPr>
              <a:t>Environmental Programs &amp; Operations Manager</a:t>
            </a:r>
          </a:p>
          <a:p>
            <a:pPr marL="342900" lvl="1" algn="ctr"/>
            <a:r>
              <a:rPr lang="en-US" sz="1000" dirty="0">
                <a:latin typeface="Arial" panose="020B0604020202020204" pitchFamily="34" charset="0"/>
                <a:cs typeface="Arial" panose="020B0604020202020204" pitchFamily="34" charset="0"/>
              </a:rPr>
              <a:t>City of Culver City</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Sean.Singletary@culvercity.org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37713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3"/>
          <a:srcRect b="14159"/>
          <a:stretch/>
        </p:blipFill>
        <p:spPr>
          <a:xfrm>
            <a:off x="1033519" y="1788618"/>
            <a:ext cx="1501947" cy="1668028"/>
          </a:xfrm>
          <a:prstGeom prst="rect">
            <a:avLst/>
          </a:prstGeom>
        </p:spPr>
      </p:pic>
      <p:cxnSp>
        <p:nvCxnSpPr>
          <p:cNvPr id="17" name="Straight Connector 16">
            <a:extLst>
              <a:ext uri="{FF2B5EF4-FFF2-40B4-BE49-F238E27FC236}">
                <a16:creationId xmlns:a16="http://schemas.microsoft.com/office/drawing/2014/main" id="{ABA0A944-E591-4707-8B42-8D3E0D46C96C}"/>
              </a:ext>
            </a:extLst>
          </p:cNvPr>
          <p:cNvCxnSpPr/>
          <p:nvPr/>
        </p:nvCxnSpPr>
        <p:spPr>
          <a:xfrm>
            <a:off x="3592146" y="4166636"/>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DDFC2087-D43E-1490-E6A1-60B9BF969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382" y="1788617"/>
            <a:ext cx="1501947" cy="166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with low confidence">
            <a:extLst>
              <a:ext uri="{FF2B5EF4-FFF2-40B4-BE49-F238E27FC236}">
                <a16:creationId xmlns:a16="http://schemas.microsoft.com/office/drawing/2014/main" id="{0F5DC9DB-9E5A-C7F0-1974-3EAD58FE853B}"/>
              </a:ext>
            </a:extLst>
          </p:cNvPr>
          <p:cNvPicPr>
            <a:picLocks noChangeAspect="1"/>
          </p:cNvPicPr>
          <p:nvPr/>
        </p:nvPicPr>
        <p:blipFill>
          <a:blip r:embed="rId5"/>
          <a:stretch>
            <a:fillRect/>
          </a:stretch>
        </p:blipFill>
        <p:spPr>
          <a:xfrm>
            <a:off x="6526657" y="1827152"/>
            <a:ext cx="1511371" cy="1665472"/>
          </a:xfrm>
          <a:prstGeom prst="rect">
            <a:avLst/>
          </a:prstGeom>
        </p:spPr>
      </p:pic>
    </p:spTree>
    <p:extLst>
      <p:ext uri="{BB962C8B-B14F-4D97-AF65-F5344CB8AC3E}">
        <p14:creationId xmlns:p14="http://schemas.microsoft.com/office/powerpoint/2010/main" val="345898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229" y="1896043"/>
            <a:ext cx="6604121" cy="2780732"/>
          </a:xfrm>
        </p:spPr>
        <p:txBody>
          <a:bodyPr>
            <a:normAutofit fontScale="90000"/>
          </a:bodyPr>
          <a:lstStyle/>
          <a:p>
            <a:r>
              <a:rPr lang="en-US" sz="3600" dirty="0">
                <a:ea typeface="+mj-lt"/>
                <a:cs typeface="+mj-lt"/>
              </a:rPr>
              <a:t>City of Culver City</a:t>
            </a:r>
            <a:br>
              <a:rPr lang="en-US" sz="3600" dirty="0">
                <a:ea typeface="+mj-lt"/>
                <a:cs typeface="+mj-lt"/>
              </a:rPr>
            </a:br>
            <a:r>
              <a:rPr lang="en-US" sz="3600" dirty="0">
                <a:ea typeface="+mj-lt"/>
                <a:cs typeface="+mj-lt"/>
              </a:rPr>
              <a:t>Waste Reduction Regulations (Polystyrene Amendment)</a:t>
            </a:r>
            <a:br>
              <a:rPr lang="en-US" sz="3600" dirty="0">
                <a:ea typeface="+mj-lt"/>
                <a:cs typeface="+mj-lt"/>
              </a:rPr>
            </a:br>
            <a:br>
              <a:rPr lang="en-US" sz="3600" dirty="0">
                <a:ea typeface="+mj-lt"/>
                <a:cs typeface="+mj-lt"/>
              </a:rPr>
            </a:br>
            <a:r>
              <a:rPr lang="en-US" sz="1650" dirty="0">
                <a:ea typeface="+mj-lt"/>
                <a:cs typeface="+mj-lt"/>
              </a:rPr>
              <a:t>Sean Singletary, Environmental Programs &amp; Operations Manager</a:t>
            </a:r>
            <a:br>
              <a:rPr lang="en-US" sz="1650" dirty="0">
                <a:ea typeface="+mj-lt"/>
                <a:cs typeface="+mj-lt"/>
              </a:rPr>
            </a:br>
            <a:r>
              <a:rPr lang="en-US" sz="1650" dirty="0">
                <a:ea typeface="+mj-lt"/>
                <a:cs typeface="+mj-lt"/>
              </a:rPr>
              <a:t>City of Culver City</a:t>
            </a:r>
          </a:p>
          <a:p>
            <a:endParaRPr lang="en-US" sz="5025" dirty="0">
              <a:cs typeface="Calibri Light"/>
            </a:endParaRPr>
          </a:p>
        </p:txBody>
      </p:sp>
      <p:pic>
        <p:nvPicPr>
          <p:cNvPr id="3" name="Picture 2">
            <a:extLst>
              <a:ext uri="{FF2B5EF4-FFF2-40B4-BE49-F238E27FC236}">
                <a16:creationId xmlns:a16="http://schemas.microsoft.com/office/drawing/2014/main" id="{B739D905-7EFD-E4A2-AAFE-36B35F01A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661" y="258757"/>
            <a:ext cx="1090133" cy="1087562"/>
          </a:xfrm>
          <a:prstGeom prst="rect">
            <a:avLst/>
          </a:prstGeom>
        </p:spPr>
      </p:pic>
    </p:spTree>
    <p:extLst>
      <p:ext uri="{BB962C8B-B14F-4D97-AF65-F5344CB8AC3E}">
        <p14:creationId xmlns:p14="http://schemas.microsoft.com/office/powerpoint/2010/main" val="2145840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08" y="548878"/>
            <a:ext cx="6934200" cy="857250"/>
          </a:xfrm>
        </p:spPr>
        <p:txBody>
          <a:bodyPr/>
          <a:lstStyle/>
          <a:p>
            <a:pPr algn="l"/>
            <a:r>
              <a:rPr lang="en-US" dirty="0">
                <a:solidFill>
                  <a:schemeClr val="tx1"/>
                </a:solidFill>
                <a:ea typeface="+mn-lt"/>
                <a:cs typeface="+mn-lt"/>
              </a:rPr>
              <a:t>How The Ban Started (Polystyrene)</a:t>
            </a:r>
          </a:p>
        </p:txBody>
      </p:sp>
      <p:sp>
        <p:nvSpPr>
          <p:cNvPr id="3" name="Content Placeholder 2"/>
          <p:cNvSpPr>
            <a:spLocks noGrp="1"/>
          </p:cNvSpPr>
          <p:nvPr>
            <p:ph sz="half" idx="1"/>
          </p:nvPr>
        </p:nvSpPr>
        <p:spPr>
          <a:xfrm>
            <a:off x="1228725" y="1200151"/>
            <a:ext cx="3531870" cy="3394472"/>
          </a:xfrm>
        </p:spPr>
        <p:txBody>
          <a:bodyPr anchor="ctr">
            <a:normAutofit/>
          </a:bodyPr>
          <a:lstStyle/>
          <a:p>
            <a:r>
              <a:rPr lang="en-US" sz="1125" dirty="0">
                <a:ea typeface="+mn-lt"/>
                <a:cs typeface="+mn-lt"/>
              </a:rPr>
              <a:t> Community-Driven Effort</a:t>
            </a:r>
          </a:p>
          <a:p>
            <a:pPr lvl="1"/>
            <a:r>
              <a:rPr lang="en-US" sz="1125" dirty="0">
                <a:ea typeface="+mn-lt"/>
                <a:cs typeface="+mn-lt"/>
              </a:rPr>
              <a:t>Ballona Creek Renaissance, Heal the Bay, Surfrider</a:t>
            </a:r>
          </a:p>
          <a:p>
            <a:pPr lvl="1"/>
            <a:r>
              <a:rPr lang="en-US" sz="1125" dirty="0">
                <a:ea typeface="+mn-lt"/>
                <a:cs typeface="+mn-lt"/>
              </a:rPr>
              <a:t>Despite being stamped with the #6 recycling label, polystyrene and expanded polystyrene are very difficult and costly to recycle, it also does not biodegrade</a:t>
            </a:r>
          </a:p>
          <a:p>
            <a:pPr lvl="1"/>
            <a:r>
              <a:rPr lang="en-US" sz="1125" dirty="0">
                <a:ea typeface="+mn-lt"/>
                <a:cs typeface="+mn-lt"/>
              </a:rPr>
              <a:t>Sustainability Committee in 2016</a:t>
            </a:r>
          </a:p>
          <a:p>
            <a:r>
              <a:rPr lang="en-US" sz="1125" dirty="0">
                <a:ea typeface="+mn-lt"/>
                <a:cs typeface="+mn-lt"/>
              </a:rPr>
              <a:t>Staff surveyed 800 food service providers to determine for/against the ban</a:t>
            </a:r>
          </a:p>
          <a:p>
            <a:r>
              <a:rPr lang="en-US" sz="1125" dirty="0">
                <a:ea typeface="+mn-lt"/>
                <a:cs typeface="+mn-lt"/>
              </a:rPr>
              <a:t>Staff directed to find alternatives and product costs</a:t>
            </a:r>
            <a:br>
              <a:rPr lang="en-US" sz="1125" dirty="0">
                <a:solidFill>
                  <a:schemeClr val="accent5">
                    <a:lumMod val="75000"/>
                  </a:schemeClr>
                </a:solidFill>
              </a:rPr>
            </a:br>
            <a:br>
              <a:rPr lang="en-US" sz="1125" dirty="0">
                <a:solidFill>
                  <a:schemeClr val="accent5">
                    <a:lumMod val="75000"/>
                  </a:schemeClr>
                </a:solidFill>
              </a:rPr>
            </a:br>
            <a:endParaRPr lang="en-US" sz="1125" dirty="0">
              <a:solidFill>
                <a:schemeClr val="accent5">
                  <a:lumMod val="75000"/>
                </a:schemeClr>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34531" y="1671664"/>
            <a:ext cx="2883578" cy="180017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24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2856591"/>
            <a:ext cx="9144000" cy="30008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Infrastructure LA </a:t>
            </a:r>
          </a:p>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Sustainable Waste and Recycling Management</a:t>
            </a:r>
          </a:p>
        </p:txBody>
      </p:sp>
      <p:sp>
        <p:nvSpPr>
          <p:cNvPr id="2" name="TextBox 1"/>
          <p:cNvSpPr txBox="1"/>
          <p:nvPr/>
        </p:nvSpPr>
        <p:spPr>
          <a:xfrm>
            <a:off x="2689861" y="-228601"/>
            <a:ext cx="184731" cy="300082"/>
          </a:xfrm>
          <a:prstGeom prst="rect">
            <a:avLst/>
          </a:prstGeom>
          <a:noFill/>
        </p:spPr>
        <p:txBody>
          <a:bodyPr wrap="none" rtlCol="0">
            <a:spAutoFit/>
          </a:bodyPr>
          <a:lstStyle/>
          <a:p>
            <a:endParaRPr lang="en-US" sz="1350" dirty="0"/>
          </a:p>
        </p:txBody>
      </p:sp>
      <p:sp>
        <p:nvSpPr>
          <p:cNvPr id="3" name="TextBox 2">
            <a:extLst>
              <a:ext uri="{FF2B5EF4-FFF2-40B4-BE49-F238E27FC236}">
                <a16:creationId xmlns:a16="http://schemas.microsoft.com/office/drawing/2014/main" id="{BBF933D7-8CBE-277D-9DC6-7DE82FED2754}"/>
              </a:ext>
            </a:extLst>
          </p:cNvPr>
          <p:cNvSpPr txBox="1"/>
          <p:nvPr/>
        </p:nvSpPr>
        <p:spPr>
          <a:xfrm>
            <a:off x="2259711" y="3082028"/>
            <a:ext cx="5005725" cy="553998"/>
          </a:xfrm>
          <a:prstGeom prst="rect">
            <a:avLst/>
          </a:prstGeom>
          <a:noFill/>
        </p:spPr>
        <p:txBody>
          <a:bodyPr wrap="square" rtlCol="0">
            <a:spAutoFit/>
          </a:bodyPr>
          <a:lstStyle/>
          <a:p>
            <a:r>
              <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April Committee Meeting</a:t>
            </a:r>
          </a:p>
        </p:txBody>
      </p:sp>
    </p:spTree>
    <p:extLst>
      <p:ext uri="{BB962C8B-B14F-4D97-AF65-F5344CB8AC3E}">
        <p14:creationId xmlns:p14="http://schemas.microsoft.com/office/powerpoint/2010/main" val="159409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40276"/>
            <a:ext cx="6172200" cy="857250"/>
          </a:xfrm>
        </p:spPr>
        <p:txBody>
          <a:bodyPr/>
          <a:lstStyle/>
          <a:p>
            <a:pPr algn="l"/>
            <a:r>
              <a:rPr lang="en-US" dirty="0">
                <a:solidFill>
                  <a:schemeClr val="bg1"/>
                </a:solidFill>
              </a:rPr>
              <a:t> </a:t>
            </a:r>
            <a:r>
              <a:rPr lang="en-US" sz="3375" dirty="0">
                <a:solidFill>
                  <a:schemeClr val="tx1"/>
                </a:solidFill>
                <a:ea typeface="+mn-lt"/>
                <a:cs typeface="+mn-lt"/>
              </a:rPr>
              <a:t>What the Ban Included</a:t>
            </a:r>
          </a:p>
        </p:txBody>
      </p:sp>
      <p:sp>
        <p:nvSpPr>
          <p:cNvPr id="3" name="Content Placeholder 2"/>
          <p:cNvSpPr>
            <a:spLocks noGrp="1"/>
          </p:cNvSpPr>
          <p:nvPr>
            <p:ph idx="1"/>
          </p:nvPr>
        </p:nvSpPr>
        <p:spPr>
          <a:xfrm>
            <a:off x="1843196" y="1593191"/>
            <a:ext cx="2219145" cy="1957118"/>
          </a:xfrm>
        </p:spPr>
        <p:txBody>
          <a:bodyPr/>
          <a:lstStyle/>
          <a:p>
            <a:pPr marL="0" indent="0" algn="ctr">
              <a:buNone/>
            </a:pPr>
            <a:r>
              <a:rPr lang="en-US" dirty="0">
                <a:ea typeface="+mn-lt"/>
                <a:cs typeface="+mn-lt"/>
              </a:rPr>
              <a:t>Hot Cups</a:t>
            </a:r>
          </a:p>
          <a:p>
            <a:pPr marL="0" indent="0" algn="ctr">
              <a:buNone/>
            </a:pPr>
            <a:r>
              <a:rPr lang="en-US" dirty="0">
                <a:ea typeface="+mn-lt"/>
                <a:cs typeface="+mn-lt"/>
              </a:rPr>
              <a:t>Plates</a:t>
            </a:r>
          </a:p>
          <a:p>
            <a:pPr marL="0" indent="0" algn="ctr">
              <a:buNone/>
            </a:pPr>
            <a:r>
              <a:rPr lang="en-US" dirty="0">
                <a:ea typeface="+mn-lt"/>
                <a:cs typeface="+mn-lt"/>
              </a:rPr>
              <a:t>Bowls</a:t>
            </a:r>
          </a:p>
          <a:p>
            <a:pPr marL="0" indent="0" algn="ctr">
              <a:buNone/>
            </a:pPr>
            <a:r>
              <a:rPr lang="en-US" dirty="0">
                <a:ea typeface="+mn-lt"/>
                <a:cs typeface="+mn-lt"/>
              </a:rPr>
              <a:t>Clamshells</a:t>
            </a:r>
          </a:p>
          <a:p>
            <a:endParaRPr lang="en-US" dirty="0"/>
          </a:p>
        </p:txBody>
      </p:sp>
      <p:sp>
        <p:nvSpPr>
          <p:cNvPr id="4" name="TextBox 3"/>
          <p:cNvSpPr txBox="1"/>
          <p:nvPr/>
        </p:nvSpPr>
        <p:spPr>
          <a:xfrm>
            <a:off x="4943524" y="1597048"/>
            <a:ext cx="2748683" cy="1477328"/>
          </a:xfrm>
          <a:prstGeom prst="rect">
            <a:avLst/>
          </a:prstGeom>
          <a:noFill/>
        </p:spPr>
        <p:txBody>
          <a:bodyPr wrap="square" rtlCol="0">
            <a:spAutoFit/>
          </a:bodyPr>
          <a:lstStyle>
            <a:defPPr>
              <a:defRPr lang="en-US"/>
            </a:defPPr>
            <a:lvl1pPr algn="ctr">
              <a:defRPr sz="2400">
                <a:solidFill>
                  <a:schemeClr val="accent5">
                    <a:lumMod val="75000"/>
                  </a:schemeClr>
                </a:solidFill>
              </a:defRPr>
            </a:lvl1pPr>
          </a:lstStyle>
          <a:p>
            <a:r>
              <a:rPr lang="en-US" sz="1500" dirty="0">
                <a:solidFill>
                  <a:schemeClr val="tx1"/>
                </a:solidFill>
                <a:latin typeface="+mj-lt"/>
                <a:ea typeface="+mn-lt"/>
                <a:cs typeface="+mn-lt"/>
              </a:rPr>
              <a:t>Utensils</a:t>
            </a:r>
          </a:p>
          <a:p>
            <a:r>
              <a:rPr lang="en-US" sz="1500" dirty="0">
                <a:solidFill>
                  <a:schemeClr val="tx1"/>
                </a:solidFill>
                <a:latin typeface="+mj-lt"/>
                <a:ea typeface="+mn-lt"/>
                <a:cs typeface="+mn-lt"/>
              </a:rPr>
              <a:t>Straws</a:t>
            </a:r>
          </a:p>
          <a:p>
            <a:r>
              <a:rPr lang="en-US" sz="1500" dirty="0">
                <a:solidFill>
                  <a:schemeClr val="tx1"/>
                </a:solidFill>
                <a:latin typeface="+mj-lt"/>
                <a:ea typeface="+mn-lt"/>
                <a:cs typeface="+mn-lt"/>
              </a:rPr>
              <a:t>Water cups</a:t>
            </a:r>
          </a:p>
          <a:p>
            <a:r>
              <a:rPr lang="en-US" sz="1500" dirty="0">
                <a:solidFill>
                  <a:schemeClr val="tx1"/>
                </a:solidFill>
                <a:latin typeface="+mj-lt"/>
                <a:ea typeface="+mn-lt"/>
                <a:cs typeface="+mn-lt"/>
              </a:rPr>
              <a:t>Hot Cup lids</a:t>
            </a:r>
          </a:p>
          <a:p>
            <a:r>
              <a:rPr lang="en-US" sz="1500" dirty="0">
                <a:solidFill>
                  <a:schemeClr val="tx1"/>
                </a:solidFill>
                <a:latin typeface="+mj-lt"/>
                <a:ea typeface="+mn-lt"/>
                <a:cs typeface="+mn-lt"/>
              </a:rPr>
              <a:t>Clamshells</a:t>
            </a:r>
          </a:p>
          <a:p>
            <a:r>
              <a:rPr lang="en-US" sz="1500" dirty="0">
                <a:solidFill>
                  <a:schemeClr val="tx1"/>
                </a:solidFill>
                <a:latin typeface="+mj-lt"/>
                <a:ea typeface="+mn-lt"/>
                <a:cs typeface="+mn-lt"/>
              </a:rPr>
              <a:t>Sauce containers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4138" y="3379853"/>
            <a:ext cx="4652284" cy="1041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4744244" y="1170208"/>
            <a:ext cx="2895344" cy="323165"/>
          </a:xfrm>
          <a:prstGeom prst="rect">
            <a:avLst/>
          </a:prstGeom>
        </p:spPr>
        <p:txBody>
          <a:bodyPr wrap="none">
            <a:spAutoFit/>
          </a:bodyPr>
          <a:lstStyle/>
          <a:p>
            <a:r>
              <a:rPr lang="en-US" sz="1500" dirty="0">
                <a:latin typeface="+mj-lt"/>
                <a:ea typeface="+mn-lt"/>
                <a:cs typeface="+mn-lt"/>
              </a:rPr>
              <a:t>Hard/Solid Plastic Polystyrene</a:t>
            </a:r>
          </a:p>
        </p:txBody>
      </p:sp>
      <p:sp>
        <p:nvSpPr>
          <p:cNvPr id="7" name="Rectangle 6"/>
          <p:cNvSpPr/>
          <p:nvPr/>
        </p:nvSpPr>
        <p:spPr>
          <a:xfrm>
            <a:off x="1485900" y="1170209"/>
            <a:ext cx="2977097" cy="323165"/>
          </a:xfrm>
          <a:prstGeom prst="rect">
            <a:avLst/>
          </a:prstGeom>
        </p:spPr>
        <p:txBody>
          <a:bodyPr wrap="none">
            <a:spAutoFit/>
          </a:bodyPr>
          <a:lstStyle/>
          <a:p>
            <a:r>
              <a:rPr lang="en-US" sz="1500" dirty="0">
                <a:latin typeface="+mj-lt"/>
                <a:ea typeface="+mn-lt"/>
                <a:cs typeface="+mn-lt"/>
              </a:rPr>
              <a:t>Expanded (Foam) Polystyrene</a:t>
            </a:r>
          </a:p>
        </p:txBody>
      </p:sp>
      <p:pic>
        <p:nvPicPr>
          <p:cNvPr id="2050" name="Picture 2">
            <a:extLst>
              <a:ext uri="{FF2B5EF4-FFF2-40B4-BE49-F238E27FC236}">
                <a16:creationId xmlns:a16="http://schemas.microsoft.com/office/drawing/2014/main" id="{DCA322D9-928A-A8CF-30AC-E669FC52C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3368454"/>
            <a:ext cx="351472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6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37436"/>
            <a:ext cx="6172200" cy="857250"/>
          </a:xfrm>
        </p:spPr>
        <p:txBody>
          <a:bodyPr>
            <a:noAutofit/>
          </a:bodyPr>
          <a:lstStyle/>
          <a:p>
            <a:pPr algn="l"/>
            <a:r>
              <a:rPr lang="en-US" dirty="0">
                <a:solidFill>
                  <a:schemeClr val="tx1"/>
                </a:solidFill>
                <a:ea typeface="+mn-lt"/>
                <a:cs typeface="+mn-lt"/>
              </a:rPr>
              <a:t>What did the ban exclude?</a:t>
            </a:r>
          </a:p>
        </p:txBody>
      </p:sp>
      <p:sp>
        <p:nvSpPr>
          <p:cNvPr id="3" name="Content Placeholder 2"/>
          <p:cNvSpPr>
            <a:spLocks noGrp="1"/>
          </p:cNvSpPr>
          <p:nvPr>
            <p:ph idx="1"/>
          </p:nvPr>
        </p:nvSpPr>
        <p:spPr>
          <a:xfrm>
            <a:off x="1485900" y="1294687"/>
            <a:ext cx="6172200" cy="3394472"/>
          </a:xfrm>
        </p:spPr>
        <p:txBody>
          <a:bodyPr/>
          <a:lstStyle/>
          <a:p>
            <a:r>
              <a:rPr lang="en-US" dirty="0">
                <a:ea typeface="+mn-lt"/>
                <a:cs typeface="+mn-lt"/>
              </a:rPr>
              <a:t>The use or sale of meat trays, egg cartons, and packing material</a:t>
            </a:r>
          </a:p>
          <a:p>
            <a:r>
              <a:rPr lang="en-US" dirty="0">
                <a:ea typeface="+mn-lt"/>
                <a:cs typeface="+mn-lt"/>
              </a:rPr>
              <a:t>All unprepared food using polystyrene </a:t>
            </a:r>
            <a:r>
              <a:rPr lang="en-US" dirty="0" err="1">
                <a:ea typeface="+mn-lt"/>
                <a:cs typeface="+mn-lt"/>
              </a:rPr>
              <a:t>foodware</a:t>
            </a:r>
            <a:r>
              <a:rPr lang="en-US" dirty="0">
                <a:ea typeface="+mn-lt"/>
                <a:cs typeface="+mn-lt"/>
              </a:rPr>
              <a:t> may be sold by City retailers and food service providers (raw meat/fish trays, egg cartons, Cup of Noodles-Ramen)</a:t>
            </a:r>
          </a:p>
          <a:p>
            <a:pPr marL="0" indent="0">
              <a:buNone/>
            </a:pPr>
            <a:endParaRPr lang="en-US" dirty="0">
              <a:solidFill>
                <a:schemeClr val="accent5">
                  <a:lumMod val="7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V="1">
            <a:off x="2395935" y="3127389"/>
            <a:ext cx="1721644" cy="964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934" y="3127389"/>
            <a:ext cx="1712660" cy="1144057"/>
          </a:xfrm>
          <a:prstGeom prst="ellipse">
            <a:avLst/>
          </a:prstGeom>
          <a:ln>
            <a:noFill/>
          </a:ln>
          <a:effectLst>
            <a:softEdge rad="112500"/>
          </a:effectLst>
        </p:spPr>
      </p:pic>
    </p:spTree>
    <p:extLst>
      <p:ext uri="{BB962C8B-B14F-4D97-AF65-F5344CB8AC3E}">
        <p14:creationId xmlns:p14="http://schemas.microsoft.com/office/powerpoint/2010/main" val="134762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447675"/>
            <a:ext cx="6172200" cy="857250"/>
          </a:xfrm>
        </p:spPr>
        <p:txBody>
          <a:bodyPr/>
          <a:lstStyle/>
          <a:p>
            <a:pPr algn="l"/>
            <a:r>
              <a:rPr lang="en-US" dirty="0">
                <a:solidFill>
                  <a:schemeClr val="tx1"/>
                </a:solidFill>
                <a:ea typeface="+mn-lt"/>
                <a:cs typeface="+mn-lt"/>
              </a:rPr>
              <a:t>How The Ban Expanded</a:t>
            </a:r>
          </a:p>
        </p:txBody>
      </p:sp>
      <p:sp>
        <p:nvSpPr>
          <p:cNvPr id="3" name="Content Placeholder 2"/>
          <p:cNvSpPr>
            <a:spLocks noGrp="1"/>
          </p:cNvSpPr>
          <p:nvPr>
            <p:ph sz="half" idx="1"/>
          </p:nvPr>
        </p:nvSpPr>
        <p:spPr>
          <a:xfrm>
            <a:off x="1228725" y="1200151"/>
            <a:ext cx="3531870" cy="3394472"/>
          </a:xfrm>
        </p:spPr>
        <p:txBody>
          <a:bodyPr anchor="ctr">
            <a:normAutofit lnSpcReduction="10000"/>
          </a:bodyPr>
          <a:lstStyle/>
          <a:p>
            <a:r>
              <a:rPr lang="en-US" sz="1125" dirty="0">
                <a:ea typeface="+mn-lt"/>
                <a:cs typeface="+mn-lt"/>
              </a:rPr>
              <a:t> Due to Plastic’s continuing prevalence</a:t>
            </a:r>
          </a:p>
          <a:p>
            <a:pPr lvl="1"/>
            <a:r>
              <a:rPr lang="en-US" sz="1125" dirty="0">
                <a:ea typeface="+mn-lt"/>
                <a:cs typeface="+mn-lt"/>
              </a:rPr>
              <a:t>Ballona Creek Renaissance proposed additional restrictions in 2019</a:t>
            </a:r>
          </a:p>
          <a:p>
            <a:r>
              <a:rPr lang="en-US" sz="1125" dirty="0">
                <a:ea typeface="+mn-lt"/>
                <a:cs typeface="+mn-lt"/>
              </a:rPr>
              <a:t>Sustainability Subcommittee in 2020</a:t>
            </a:r>
          </a:p>
          <a:p>
            <a:r>
              <a:rPr lang="en-US" sz="1125" dirty="0">
                <a:ea typeface="+mn-lt"/>
                <a:cs typeface="+mn-lt"/>
              </a:rPr>
              <a:t>China’s Policy Change in 2018 drove the cost of recycling much higher and added an economic factor to the ban</a:t>
            </a:r>
          </a:p>
          <a:p>
            <a:r>
              <a:rPr lang="en-US" sz="1125" dirty="0">
                <a:ea typeface="+mn-lt"/>
                <a:cs typeface="+mn-lt"/>
              </a:rPr>
              <a:t>Phased in Ban was passed in May 2021, however due to a policy gap between the repeal of prior polystyrene regulations Chapter 11.18 and new expanded plastic regulations in Chapter 5.07, it was amended in June 2021 to ensure the timeline of the regulations did not allow a gap wherein polystyrene was allowed.</a:t>
            </a:r>
            <a:br>
              <a:rPr lang="en-US" sz="1125" dirty="0">
                <a:ea typeface="+mn-lt"/>
                <a:cs typeface="+mn-lt"/>
              </a:rPr>
            </a:br>
            <a:br>
              <a:rPr lang="en-US" sz="1125" dirty="0">
                <a:ea typeface="+mn-lt"/>
                <a:cs typeface="+mn-lt"/>
              </a:rPr>
            </a:br>
            <a:endParaRPr lang="en-US" sz="1125" dirty="0">
              <a:ea typeface="+mn-lt"/>
              <a:cs typeface="+mn-lt"/>
            </a:endParaRPr>
          </a:p>
        </p:txBody>
      </p:sp>
      <p:pic>
        <p:nvPicPr>
          <p:cNvPr id="1026" name="Picture 2" descr="Trash in Ballona Creek">
            <a:extLst>
              <a:ext uri="{FF2B5EF4-FFF2-40B4-BE49-F238E27FC236}">
                <a16:creationId xmlns:a16="http://schemas.microsoft.com/office/drawing/2014/main" id="{B2F4D94E-7C67-E044-7034-0C677EE26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7313" y="1466850"/>
            <a:ext cx="362902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557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58B369-7061-4FC4-AFDD-FEAAF1AB4404}"/>
              </a:ext>
            </a:extLst>
          </p:cNvPr>
          <p:cNvSpPr>
            <a:spLocks noGrp="1"/>
          </p:cNvSpPr>
          <p:nvPr>
            <p:ph idx="1"/>
          </p:nvPr>
        </p:nvSpPr>
        <p:spPr>
          <a:xfrm>
            <a:off x="873955" y="138216"/>
            <a:ext cx="5964995" cy="528535"/>
          </a:xfrm>
        </p:spPr>
        <p:txBody>
          <a:bodyPr>
            <a:normAutofit fontScale="92500" lnSpcReduction="10000"/>
          </a:bodyPr>
          <a:lstStyle/>
          <a:p>
            <a:pPr marL="4763" indent="0">
              <a:lnSpc>
                <a:spcPct val="110000"/>
              </a:lnSpc>
              <a:spcBef>
                <a:spcPts val="0"/>
              </a:spcBef>
              <a:buNone/>
            </a:pPr>
            <a:r>
              <a:rPr lang="en-US" dirty="0">
                <a:ea typeface="+mn-lt"/>
                <a:cs typeface="+mn-lt"/>
              </a:rPr>
              <a:t>On May 10, 2021, City Council voted 4-1 to introduce the Ordinance resulting in the final components:</a:t>
            </a:r>
            <a:endParaRPr lang="en-US" dirty="0">
              <a:cs typeface="Arial"/>
            </a:endParaRPr>
          </a:p>
          <a:p>
            <a:pPr marL="258128" indent="-253365">
              <a:lnSpc>
                <a:spcPct val="110000"/>
              </a:lnSpc>
            </a:pPr>
            <a:endParaRPr lang="en-US" sz="450" dirty="0">
              <a:cs typeface="Arial"/>
            </a:endParaRPr>
          </a:p>
        </p:txBody>
      </p:sp>
      <p:pic>
        <p:nvPicPr>
          <p:cNvPr id="7" name="Picture 6" descr="A picture containing calendar&#10;&#10;Description automatically generated">
            <a:extLst>
              <a:ext uri="{FF2B5EF4-FFF2-40B4-BE49-F238E27FC236}">
                <a16:creationId xmlns:a16="http://schemas.microsoft.com/office/drawing/2014/main" id="{25AC7634-CF68-335F-451C-43AD1D9BD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666750"/>
            <a:ext cx="5829300" cy="4248473"/>
          </a:xfrm>
          <a:prstGeom prst="rect">
            <a:avLst/>
          </a:prstGeom>
        </p:spPr>
      </p:pic>
    </p:spTree>
    <p:extLst>
      <p:ext uri="{BB962C8B-B14F-4D97-AF65-F5344CB8AC3E}">
        <p14:creationId xmlns:p14="http://schemas.microsoft.com/office/powerpoint/2010/main" val="420533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FA4EC6-048F-4F69-97A8-6637928D1576}"/>
              </a:ext>
            </a:extLst>
          </p:cNvPr>
          <p:cNvSpPr txBox="1"/>
          <p:nvPr/>
        </p:nvSpPr>
        <p:spPr>
          <a:xfrm>
            <a:off x="1961221" y="609136"/>
            <a:ext cx="6197290" cy="47551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cs typeface="Arial"/>
              </a:rPr>
              <a:t>Plastic Regulations, Effective January 1, 2022:</a:t>
            </a:r>
          </a:p>
          <a:p>
            <a:endParaRPr lang="en-US" sz="1200" dirty="0">
              <a:cs typeface="Arial"/>
            </a:endParaRPr>
          </a:p>
          <a:p>
            <a:pPr marL="214313" indent="-214313">
              <a:buFont typeface="Arial"/>
              <a:buChar char="•"/>
            </a:pPr>
            <a:r>
              <a:rPr lang="en-US" sz="1200" dirty="0">
                <a:cs typeface="Arial"/>
              </a:rPr>
              <a:t>Any regulated entity shall only use, sell or distribute utensils, stirring sticks or straws made from materials which are acceptable by the City's organics collection program and only upon a customer's request for any of those items. Anyone, however, may provide a plastic straw as an accommodation to a person with a disability who requests a plastic straw in order to enjoy equal access to the food or beverages being provided by the regulated entity subject to this provision.</a:t>
            </a:r>
          </a:p>
          <a:p>
            <a:endParaRPr lang="en-US" sz="1200" dirty="0">
              <a:cs typeface="Arial"/>
            </a:endParaRPr>
          </a:p>
          <a:p>
            <a:endParaRPr lang="en-US" sz="1200" dirty="0">
              <a:cs typeface="Arial"/>
            </a:endParaRPr>
          </a:p>
          <a:p>
            <a:r>
              <a:rPr lang="en-US" sz="1200" dirty="0">
                <a:ea typeface="+mn-lt"/>
                <a:cs typeface="+mn-lt"/>
              </a:rPr>
              <a:t>Packing Material Regulations, Effective January 1, 2022: </a:t>
            </a:r>
          </a:p>
          <a:p>
            <a:pPr marL="214313" indent="-214313">
              <a:buFont typeface="Arial"/>
              <a:buChar char="•"/>
            </a:pPr>
            <a:r>
              <a:rPr lang="en-US" sz="1200" dirty="0">
                <a:ea typeface="+mn-lt"/>
                <a:cs typeface="+mn-lt"/>
              </a:rPr>
              <a:t>No regulated entity shall sell, distribute or use polystyrene packing material, including, but not limited to, foam, peanuts, packing peanuts, foam popcorn, packing noodles or shipping boxes; provided, however, that the disposal of any polystyrene packing materials which were part of any shipment originating outside of the City shall not constitute a prohibited use under this provision.</a:t>
            </a:r>
          </a:p>
          <a:p>
            <a:endParaRPr lang="en-US" sz="1200" dirty="0">
              <a:ea typeface="+mn-lt"/>
              <a:cs typeface="+mn-lt"/>
            </a:endParaRPr>
          </a:p>
          <a:p>
            <a:pPr marL="214313" indent="-214313">
              <a:buFont typeface="Arial"/>
              <a:buChar char="•"/>
            </a:pPr>
            <a:r>
              <a:rPr lang="en-US" sz="1200" dirty="0">
                <a:ea typeface="+mn-lt"/>
                <a:cs typeface="+mn-lt"/>
              </a:rPr>
              <a:t>Packing materials which are reusable, acceptable to the City's recycling program or acceptable to the City's organics collection program are allowed. </a:t>
            </a:r>
            <a:endParaRPr lang="en-US" sz="1200">
              <a:cs typeface="Arial"/>
            </a:endParaRPr>
          </a:p>
          <a:p>
            <a:endParaRPr lang="en-US" dirty="0">
              <a:ea typeface="+mn-lt"/>
              <a:cs typeface="+mn-lt"/>
            </a:endParaRPr>
          </a:p>
          <a:p>
            <a:pPr marL="214313" indent="-214313">
              <a:buFont typeface="Arial"/>
              <a:buChar char="•"/>
            </a:pPr>
            <a:r>
              <a:rPr lang="en-US" sz="1200" dirty="0">
                <a:ea typeface="+mn-lt"/>
                <a:cs typeface="+mn-lt"/>
              </a:rPr>
              <a:t>Any regulated entity using polystyrene packing material for shipping medical devices is exempt from the requirement of Section 5.07.035.A.</a:t>
            </a:r>
            <a:endParaRPr lang="en-US" sz="1200" dirty="0">
              <a:cs typeface="Arial" panose="020B0604020202020204"/>
            </a:endParaRPr>
          </a:p>
          <a:p>
            <a:endParaRPr lang="en-US" sz="900" b="1" u="sng" dirty="0">
              <a:cs typeface="Arial"/>
            </a:endParaRPr>
          </a:p>
          <a:p>
            <a:endParaRPr lang="en-US" sz="1350" dirty="0"/>
          </a:p>
        </p:txBody>
      </p:sp>
      <p:pic>
        <p:nvPicPr>
          <p:cNvPr id="4" name="Picture 4">
            <a:extLst>
              <a:ext uri="{FF2B5EF4-FFF2-40B4-BE49-F238E27FC236}">
                <a16:creationId xmlns:a16="http://schemas.microsoft.com/office/drawing/2014/main" id="{6920DC91-BD24-44BA-BF7D-152766D94050}"/>
              </a:ext>
            </a:extLst>
          </p:cNvPr>
          <p:cNvPicPr>
            <a:picLocks noChangeAspect="1"/>
          </p:cNvPicPr>
          <p:nvPr/>
        </p:nvPicPr>
        <p:blipFill>
          <a:blip r:embed="rId2"/>
          <a:stretch>
            <a:fillRect/>
          </a:stretch>
        </p:blipFill>
        <p:spPr>
          <a:xfrm>
            <a:off x="265277" y="3810232"/>
            <a:ext cx="1483635" cy="993853"/>
          </a:xfrm>
          <a:prstGeom prst="rect">
            <a:avLst/>
          </a:prstGeom>
        </p:spPr>
      </p:pic>
      <p:pic>
        <p:nvPicPr>
          <p:cNvPr id="5" name="Picture 5">
            <a:extLst>
              <a:ext uri="{FF2B5EF4-FFF2-40B4-BE49-F238E27FC236}">
                <a16:creationId xmlns:a16="http://schemas.microsoft.com/office/drawing/2014/main" id="{AD10A351-4972-412D-B536-30308DF8AB50}"/>
              </a:ext>
            </a:extLst>
          </p:cNvPr>
          <p:cNvPicPr>
            <a:picLocks noChangeAspect="1"/>
          </p:cNvPicPr>
          <p:nvPr/>
        </p:nvPicPr>
        <p:blipFill>
          <a:blip r:embed="rId3"/>
          <a:stretch>
            <a:fillRect/>
          </a:stretch>
        </p:blipFill>
        <p:spPr>
          <a:xfrm>
            <a:off x="244368" y="2652770"/>
            <a:ext cx="1504544" cy="1043685"/>
          </a:xfrm>
          <a:prstGeom prst="rect">
            <a:avLst/>
          </a:prstGeom>
        </p:spPr>
      </p:pic>
      <p:pic>
        <p:nvPicPr>
          <p:cNvPr id="6" name="Picture 6">
            <a:extLst>
              <a:ext uri="{FF2B5EF4-FFF2-40B4-BE49-F238E27FC236}">
                <a16:creationId xmlns:a16="http://schemas.microsoft.com/office/drawing/2014/main" id="{A87A2906-90A5-405F-AC7C-99B5697E4826}"/>
              </a:ext>
            </a:extLst>
          </p:cNvPr>
          <p:cNvPicPr>
            <a:picLocks noChangeAspect="1"/>
          </p:cNvPicPr>
          <p:nvPr/>
        </p:nvPicPr>
        <p:blipFill>
          <a:blip r:embed="rId4"/>
          <a:stretch>
            <a:fillRect/>
          </a:stretch>
        </p:blipFill>
        <p:spPr>
          <a:xfrm>
            <a:off x="337934" y="1104580"/>
            <a:ext cx="1240748" cy="1240748"/>
          </a:xfrm>
          <a:prstGeom prst="rect">
            <a:avLst/>
          </a:prstGeom>
        </p:spPr>
      </p:pic>
    </p:spTree>
    <p:extLst>
      <p:ext uri="{BB962C8B-B14F-4D97-AF65-F5344CB8AC3E}">
        <p14:creationId xmlns:p14="http://schemas.microsoft.com/office/powerpoint/2010/main" val="395950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A14965-FE6D-432A-82B0-F86C74B13E20}"/>
              </a:ext>
            </a:extLst>
          </p:cNvPr>
          <p:cNvSpPr txBox="1"/>
          <p:nvPr/>
        </p:nvSpPr>
        <p:spPr>
          <a:xfrm>
            <a:off x="1648290" y="340703"/>
            <a:ext cx="6566674" cy="23544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cs typeface="Segoe UI"/>
              </a:rPr>
              <a:t>Take-Out and Delivery Regulations, Effective January 1, 2022. ​</a:t>
            </a:r>
          </a:p>
          <a:p>
            <a:endParaRPr lang="en-US" sz="1350" dirty="0">
              <a:cs typeface="Arial"/>
            </a:endParaRPr>
          </a:p>
          <a:p>
            <a:r>
              <a:rPr lang="en-US" sz="1350" dirty="0">
                <a:cs typeface="Arial"/>
              </a:rPr>
              <a:t>Disposable food service ware used by any regulated entity for take-out or delivery must be acceptable to the City's organics collection program and be free of fluorinated chemicals, as certified by the Biodegradable Product institute or other independent, third-party certifying organization or agency recognized by the City. However, paper liners, paper napkins or foil wrappers acceptable to the City's recyclables and/or organics collections program may be used when the food item being served requires paper or foil to contain and/or form the food item being served.​</a:t>
            </a:r>
            <a:endParaRPr lang="en-US" sz="1350"/>
          </a:p>
          <a:p>
            <a:r>
              <a:rPr lang="en-US" sz="1350" dirty="0">
                <a:cs typeface="Segoe UI"/>
              </a:rPr>
              <a:t>​</a:t>
            </a:r>
          </a:p>
        </p:txBody>
      </p:sp>
      <p:pic>
        <p:nvPicPr>
          <p:cNvPr id="4" name="Picture 4">
            <a:extLst>
              <a:ext uri="{FF2B5EF4-FFF2-40B4-BE49-F238E27FC236}">
                <a16:creationId xmlns:a16="http://schemas.microsoft.com/office/drawing/2014/main" id="{8D4B0A7B-AEEF-4587-B610-8EB6DD3295FB}"/>
              </a:ext>
            </a:extLst>
          </p:cNvPr>
          <p:cNvPicPr>
            <a:picLocks noChangeAspect="1"/>
          </p:cNvPicPr>
          <p:nvPr/>
        </p:nvPicPr>
        <p:blipFill>
          <a:blip r:embed="rId2"/>
          <a:stretch>
            <a:fillRect/>
          </a:stretch>
        </p:blipFill>
        <p:spPr>
          <a:xfrm>
            <a:off x="2449087" y="2656056"/>
            <a:ext cx="4503698" cy="2312533"/>
          </a:xfrm>
          <a:prstGeom prst="rect">
            <a:avLst/>
          </a:prstGeom>
        </p:spPr>
      </p:pic>
    </p:spTree>
    <p:extLst>
      <p:ext uri="{BB962C8B-B14F-4D97-AF65-F5344CB8AC3E}">
        <p14:creationId xmlns:p14="http://schemas.microsoft.com/office/powerpoint/2010/main" val="2451088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0D9B84-39E6-4956-9865-5F77B62985FC}"/>
              </a:ext>
            </a:extLst>
          </p:cNvPr>
          <p:cNvSpPr txBox="1"/>
          <p:nvPr/>
        </p:nvSpPr>
        <p:spPr>
          <a:xfrm>
            <a:off x="1752135" y="425009"/>
            <a:ext cx="6399406" cy="233140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cs typeface="Arial"/>
              </a:rPr>
              <a:t>Food Service Ware Regulations for On-Premises Dining, Effective January 1, 2023.</a:t>
            </a:r>
          </a:p>
          <a:p>
            <a:endParaRPr lang="en-US" sz="1350" dirty="0">
              <a:cs typeface="Arial"/>
            </a:endParaRPr>
          </a:p>
          <a:p>
            <a:pPr marL="214313" indent="-214313">
              <a:buFont typeface="Arial"/>
              <a:buChar char="•"/>
            </a:pPr>
            <a:r>
              <a:rPr lang="en-US" sz="1200" dirty="0">
                <a:cs typeface="Arial"/>
              </a:rPr>
              <a:t>Food or beverages served for consumption on the premises of any </a:t>
            </a:r>
            <a:r>
              <a:rPr lang="en-US" sz="750" dirty="0"/>
              <a:t> </a:t>
            </a:r>
            <a:r>
              <a:rPr lang="en-US" sz="1200" dirty="0">
                <a:cs typeface="Arial"/>
              </a:rPr>
              <a:t>regulated entity shall only be served on or in food service ware that is reusable. However, paper liners, paper napkins or foil wrappers acceptable to the City's recyclables and/or organics collections program may be used when the food item being served requires paper liners, paper napkins or foil wrappers to contain and/or form the food item being served. To be deemed "reusable" under this provision, food service ware must be manufactured of durable materials specifically designed and manufactured to be safely and repeatedly washed, sanitized and reused over an extended period of time.</a:t>
            </a:r>
          </a:p>
          <a:p>
            <a:endParaRPr lang="en-US" sz="1350" dirty="0">
              <a:cs typeface="Arial"/>
            </a:endParaRPr>
          </a:p>
        </p:txBody>
      </p:sp>
      <p:sp>
        <p:nvSpPr>
          <p:cNvPr id="4" name="TextBox 3">
            <a:extLst>
              <a:ext uri="{FF2B5EF4-FFF2-40B4-BE49-F238E27FC236}">
                <a16:creationId xmlns:a16="http://schemas.microsoft.com/office/drawing/2014/main" id="{72FB1CB9-8CFD-4DE6-9437-1CA8759BF9DC}"/>
              </a:ext>
            </a:extLst>
          </p:cNvPr>
          <p:cNvSpPr txBox="1"/>
          <p:nvPr/>
        </p:nvSpPr>
        <p:spPr>
          <a:xfrm>
            <a:off x="1752135" y="4156618"/>
            <a:ext cx="6594552"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200" dirty="0">
                <a:cs typeface="Arial"/>
              </a:rPr>
              <a:t>Polystyrene Prohibitions, Effective January 1, 2023.</a:t>
            </a:r>
          </a:p>
          <a:p>
            <a:endParaRPr lang="en-US" sz="1200" dirty="0">
              <a:cs typeface="Arial"/>
            </a:endParaRPr>
          </a:p>
          <a:p>
            <a:pPr marL="214313" indent="-214313">
              <a:buFont typeface="Arial"/>
              <a:buChar char="•"/>
            </a:pPr>
            <a:r>
              <a:rPr lang="en-US" sz="1200" dirty="0">
                <a:cs typeface="Arial"/>
              </a:rPr>
              <a:t>No person or regulated entity shall sell any polystyrene food service ware.</a:t>
            </a:r>
          </a:p>
        </p:txBody>
      </p:sp>
      <p:pic>
        <p:nvPicPr>
          <p:cNvPr id="5" name="Picture 5">
            <a:extLst>
              <a:ext uri="{FF2B5EF4-FFF2-40B4-BE49-F238E27FC236}">
                <a16:creationId xmlns:a16="http://schemas.microsoft.com/office/drawing/2014/main" id="{C0ED3187-351F-42D0-9C79-33D630A388F0}"/>
              </a:ext>
            </a:extLst>
          </p:cNvPr>
          <p:cNvPicPr>
            <a:picLocks noChangeAspect="1"/>
          </p:cNvPicPr>
          <p:nvPr/>
        </p:nvPicPr>
        <p:blipFill>
          <a:blip r:embed="rId2"/>
          <a:stretch>
            <a:fillRect/>
          </a:stretch>
        </p:blipFill>
        <p:spPr>
          <a:xfrm>
            <a:off x="3292397" y="2614347"/>
            <a:ext cx="2670717" cy="1469008"/>
          </a:xfrm>
          <a:prstGeom prst="rect">
            <a:avLst/>
          </a:prstGeom>
        </p:spPr>
      </p:pic>
    </p:spTree>
    <p:extLst>
      <p:ext uri="{BB962C8B-B14F-4D97-AF65-F5344CB8AC3E}">
        <p14:creationId xmlns:p14="http://schemas.microsoft.com/office/powerpoint/2010/main" val="370569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
          <p:cNvSpPr/>
          <p:nvPr/>
        </p:nvSpPr>
        <p:spPr>
          <a:xfrm>
            <a:off x="4400354" y="329499"/>
            <a:ext cx="38537" cy="407804"/>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lvl1pPr>
              <a:defRPr sz="6400">
                <a:latin typeface="Legend M54"/>
                <a:ea typeface="Legend M54"/>
                <a:cs typeface="Legend M54"/>
                <a:sym typeface="Legend M54"/>
              </a:defRPr>
            </a:lvl1pPr>
          </a:lstStyle>
          <a:p>
            <a:pPr lvl="0">
              <a:defRPr sz="1800"/>
            </a:pPr>
            <a:endParaRPr lang="en-US" sz="2400" dirty="0"/>
          </a:p>
        </p:txBody>
      </p:sp>
      <p:pic>
        <p:nvPicPr>
          <p:cNvPr id="5" name="Picture 4" descr="Graphical user interface, diagram, text&#10;&#10;Description automatically generated">
            <a:extLst>
              <a:ext uri="{FF2B5EF4-FFF2-40B4-BE49-F238E27FC236}">
                <a16:creationId xmlns:a16="http://schemas.microsoft.com/office/drawing/2014/main" id="{7046AEB8-657C-4122-E1E6-309EC40A0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83386"/>
            <a:ext cx="3871292" cy="213574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15B7B606-DA72-0B69-8E0D-A5569B66D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08" y="1287891"/>
            <a:ext cx="4575611" cy="2364740"/>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AA431914-4743-F3DE-C4E7-E23B0B729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2767294"/>
            <a:ext cx="3911065" cy="229282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F115C85-222D-1C5D-83C7-7EE9786E8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708" y="3614818"/>
            <a:ext cx="4957142" cy="1422168"/>
          </a:xfrm>
          <a:prstGeom prst="rect">
            <a:avLst/>
          </a:prstGeom>
        </p:spPr>
      </p:pic>
      <p:pic>
        <p:nvPicPr>
          <p:cNvPr id="19" name="Picture 18" descr="A picture containing calendar&#10;&#10;Description automatically generated">
            <a:extLst>
              <a:ext uri="{FF2B5EF4-FFF2-40B4-BE49-F238E27FC236}">
                <a16:creationId xmlns:a16="http://schemas.microsoft.com/office/drawing/2014/main" id="{3A3BF9B0-0554-D82C-6AC4-2CFF3A9B37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9213" y="574644"/>
            <a:ext cx="2702702" cy="2230463"/>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01B9-B170-2D35-C419-EA91DFBD0B69}"/>
              </a:ext>
            </a:extLst>
          </p:cNvPr>
          <p:cNvSpPr>
            <a:spLocks noGrp="1"/>
          </p:cNvSpPr>
          <p:nvPr>
            <p:ph type="title"/>
          </p:nvPr>
        </p:nvSpPr>
        <p:spPr/>
        <p:txBody>
          <a:bodyPr/>
          <a:lstStyle/>
          <a:p>
            <a:r>
              <a:rPr lang="en-US" dirty="0"/>
              <a:t>Communication and Partnership with Local Businesses and Franchisees:</a:t>
            </a:r>
            <a:br>
              <a:rPr lang="en-US" dirty="0"/>
            </a:br>
            <a:r>
              <a:rPr lang="en-US" dirty="0"/>
              <a:t>- CCUSD</a:t>
            </a:r>
            <a:br>
              <a:rPr lang="en-US" dirty="0"/>
            </a:br>
            <a:r>
              <a:rPr lang="en-US" dirty="0"/>
              <a:t>- DBA</a:t>
            </a:r>
            <a:br>
              <a:rPr lang="en-US" dirty="0"/>
            </a:br>
            <a:r>
              <a:rPr lang="en-US" dirty="0"/>
              <a:t>- Chamber of Commerce</a:t>
            </a:r>
            <a:br>
              <a:rPr lang="en-US" dirty="0"/>
            </a:br>
            <a:r>
              <a:rPr lang="en-US" dirty="0"/>
              <a:t>- Apple</a:t>
            </a:r>
            <a:br>
              <a:rPr lang="en-US" dirty="0"/>
            </a:br>
            <a:r>
              <a:rPr lang="en-US" dirty="0"/>
              <a:t>- Tik Tok</a:t>
            </a:r>
            <a:br>
              <a:rPr lang="en-US" dirty="0"/>
            </a:br>
            <a:r>
              <a:rPr lang="en-US" dirty="0"/>
              <a:t>- Sony</a:t>
            </a:r>
            <a:br>
              <a:rPr lang="en-US" dirty="0"/>
            </a:br>
            <a:r>
              <a:rPr lang="en-US" dirty="0"/>
              <a:t>- Taco Bell</a:t>
            </a:r>
          </a:p>
        </p:txBody>
      </p:sp>
    </p:spTree>
    <p:extLst>
      <p:ext uri="{BB962C8B-B14F-4D97-AF65-F5344CB8AC3E}">
        <p14:creationId xmlns:p14="http://schemas.microsoft.com/office/powerpoint/2010/main" val="1267914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01B9-B170-2D35-C419-EA91DFBD0B69}"/>
              </a:ext>
            </a:extLst>
          </p:cNvPr>
          <p:cNvSpPr>
            <a:spLocks noGrp="1"/>
          </p:cNvSpPr>
          <p:nvPr>
            <p:ph type="title"/>
          </p:nvPr>
        </p:nvSpPr>
        <p:spPr/>
        <p:txBody>
          <a:bodyPr/>
          <a:lstStyle/>
          <a:p>
            <a:r>
              <a:rPr lang="en-US" dirty="0"/>
              <a:t>Enforcement</a:t>
            </a:r>
          </a:p>
        </p:txBody>
      </p:sp>
      <p:pic>
        <p:nvPicPr>
          <p:cNvPr id="4" name="Picture 3" descr="Graphical user interface, text, application&#10;&#10;Description automatically generated">
            <a:extLst>
              <a:ext uri="{FF2B5EF4-FFF2-40B4-BE49-F238E27FC236}">
                <a16:creationId xmlns:a16="http://schemas.microsoft.com/office/drawing/2014/main" id="{82070D5C-409D-AA7A-F1EF-6403801AD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088377"/>
            <a:ext cx="5217526" cy="3715585"/>
          </a:xfrm>
          <a:prstGeom prst="rect">
            <a:avLst/>
          </a:prstGeom>
        </p:spPr>
      </p:pic>
      <p:sp>
        <p:nvSpPr>
          <p:cNvPr id="5" name="TextBox 4">
            <a:extLst>
              <a:ext uri="{FF2B5EF4-FFF2-40B4-BE49-F238E27FC236}">
                <a16:creationId xmlns:a16="http://schemas.microsoft.com/office/drawing/2014/main" id="{FF3DD3A8-4879-93F9-46E1-5C28EF7E3BA1}"/>
              </a:ext>
            </a:extLst>
          </p:cNvPr>
          <p:cNvSpPr txBox="1"/>
          <p:nvPr/>
        </p:nvSpPr>
        <p:spPr>
          <a:xfrm>
            <a:off x="2286000" y="1826946"/>
            <a:ext cx="4572000" cy="1477328"/>
          </a:xfrm>
          <a:prstGeom prst="rect">
            <a:avLst/>
          </a:prstGeom>
          <a:noFill/>
        </p:spPr>
        <p:txBody>
          <a:bodyPr wrap="square">
            <a:spAutoFit/>
          </a:bodyPr>
          <a:lstStyle/>
          <a:p>
            <a:r>
              <a:rPr lang="en-US" dirty="0"/>
              <a:t>Education</a:t>
            </a:r>
            <a:br>
              <a:rPr lang="en-US" sz="1800" dirty="0"/>
            </a:br>
            <a:r>
              <a:rPr lang="en-US" sz="1800" dirty="0"/>
              <a:t>- Social Media</a:t>
            </a:r>
            <a:br>
              <a:rPr lang="en-US" sz="1800" dirty="0"/>
            </a:br>
            <a:r>
              <a:rPr lang="en-US" sz="1800" dirty="0"/>
              <a:t>- Press Releases</a:t>
            </a:r>
            <a:br>
              <a:rPr lang="en-US" sz="1800" dirty="0"/>
            </a:br>
            <a:r>
              <a:rPr lang="en-US" sz="1800" dirty="0"/>
              <a:t>- Newsletters</a:t>
            </a:r>
            <a:br>
              <a:rPr lang="en-US" sz="1800" dirty="0"/>
            </a:br>
            <a:r>
              <a:rPr lang="en-US" sz="1800" dirty="0"/>
              <a:t>- Outreach Events</a:t>
            </a:r>
            <a:endParaRPr lang="en-US" dirty="0"/>
          </a:p>
        </p:txBody>
      </p:sp>
    </p:spTree>
    <p:extLst>
      <p:ext uri="{BB962C8B-B14F-4D97-AF65-F5344CB8AC3E}">
        <p14:creationId xmlns:p14="http://schemas.microsoft.com/office/powerpoint/2010/main" val="1838991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88271"/>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Single-Use Plastics</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14500" y="3454091"/>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3122181" y="3510611"/>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Rita Kampalath</a:t>
            </a:r>
          </a:p>
          <a:p>
            <a:pPr marL="342900" lvl="1" algn="ctr"/>
            <a:r>
              <a:rPr lang="en-US" sz="1000" dirty="0">
                <a:latin typeface="Arial" panose="020B0604020202020204" pitchFamily="34" charset="0"/>
                <a:cs typeface="Arial" panose="020B0604020202020204" pitchFamily="34" charset="0"/>
              </a:rPr>
              <a:t>Chief Sustainability Officer</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RKampalath@ceo.lacounty.gov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87928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5758357" y="3520985"/>
            <a:ext cx="2756993" cy="1077218"/>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Sean Singletary</a:t>
            </a:r>
          </a:p>
          <a:p>
            <a:pPr marL="342900" lvl="1" algn="ctr"/>
            <a:r>
              <a:rPr lang="en-US" sz="800" dirty="0">
                <a:latin typeface="Arial" panose="020B0604020202020204" pitchFamily="34" charset="0"/>
                <a:cs typeface="Arial" panose="020B0604020202020204" pitchFamily="34" charset="0"/>
              </a:rPr>
              <a:t>Environmental Programs &amp; Operations Manager</a:t>
            </a:r>
          </a:p>
          <a:p>
            <a:pPr marL="342900" lvl="1" algn="ctr"/>
            <a:r>
              <a:rPr lang="en-US" sz="1000" dirty="0">
                <a:latin typeface="Arial" panose="020B0604020202020204" pitchFamily="34" charset="0"/>
                <a:cs typeface="Arial" panose="020B0604020202020204" pitchFamily="34" charset="0"/>
              </a:rPr>
              <a:t>City of Culver City</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Sean.Singletary@culvercity.org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37713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3"/>
          <a:srcRect b="14159"/>
          <a:stretch/>
        </p:blipFill>
        <p:spPr>
          <a:xfrm>
            <a:off x="1033519" y="1788618"/>
            <a:ext cx="1501947" cy="1668028"/>
          </a:xfrm>
          <a:prstGeom prst="rect">
            <a:avLst/>
          </a:prstGeom>
        </p:spPr>
      </p:pic>
      <p:cxnSp>
        <p:nvCxnSpPr>
          <p:cNvPr id="17" name="Straight Connector 16">
            <a:extLst>
              <a:ext uri="{FF2B5EF4-FFF2-40B4-BE49-F238E27FC236}">
                <a16:creationId xmlns:a16="http://schemas.microsoft.com/office/drawing/2014/main" id="{ABA0A944-E591-4707-8B42-8D3E0D46C96C}"/>
              </a:ext>
            </a:extLst>
          </p:cNvPr>
          <p:cNvCxnSpPr/>
          <p:nvPr/>
        </p:nvCxnSpPr>
        <p:spPr>
          <a:xfrm>
            <a:off x="3592146" y="4166636"/>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DDFC2087-D43E-1490-E6A1-60B9BF969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382" y="1788617"/>
            <a:ext cx="1501947" cy="166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with low confidence">
            <a:extLst>
              <a:ext uri="{FF2B5EF4-FFF2-40B4-BE49-F238E27FC236}">
                <a16:creationId xmlns:a16="http://schemas.microsoft.com/office/drawing/2014/main" id="{0F5DC9DB-9E5A-C7F0-1974-3EAD58FE853B}"/>
              </a:ext>
            </a:extLst>
          </p:cNvPr>
          <p:cNvPicPr>
            <a:picLocks noChangeAspect="1"/>
          </p:cNvPicPr>
          <p:nvPr/>
        </p:nvPicPr>
        <p:blipFill>
          <a:blip r:embed="rId5"/>
          <a:stretch>
            <a:fillRect/>
          </a:stretch>
        </p:blipFill>
        <p:spPr>
          <a:xfrm>
            <a:off x="6526657" y="1827152"/>
            <a:ext cx="1511371" cy="1665472"/>
          </a:xfrm>
          <a:prstGeom prst="rect">
            <a:avLst/>
          </a:prstGeom>
        </p:spPr>
      </p:pic>
    </p:spTree>
    <p:extLst>
      <p:ext uri="{BB962C8B-B14F-4D97-AF65-F5344CB8AC3E}">
        <p14:creationId xmlns:p14="http://schemas.microsoft.com/office/powerpoint/2010/main" val="2640753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AEDB-87D3-F3D9-C18A-E70AC01DA1B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7FDA00ED-080C-65FD-92F0-2309D85FDB21}"/>
              </a:ext>
            </a:extLst>
          </p:cNvPr>
          <p:cNvPicPr>
            <a:picLocks noChangeAspect="1"/>
          </p:cNvPicPr>
          <p:nvPr/>
        </p:nvPicPr>
        <p:blipFill>
          <a:blip r:embed="rId2"/>
          <a:stretch>
            <a:fillRect/>
          </a:stretch>
        </p:blipFill>
        <p:spPr>
          <a:xfrm>
            <a:off x="17937" y="0"/>
            <a:ext cx="9108125" cy="5143500"/>
          </a:xfrm>
          <a:prstGeom prst="rect">
            <a:avLst/>
          </a:prstGeom>
        </p:spPr>
      </p:pic>
    </p:spTree>
    <p:extLst>
      <p:ext uri="{BB962C8B-B14F-4D97-AF65-F5344CB8AC3E}">
        <p14:creationId xmlns:p14="http://schemas.microsoft.com/office/powerpoint/2010/main" val="2419173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DDEB0-22BB-4DB6-FFA8-5EDCAC7ACC0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C984CBB-812D-A533-ADF1-AC322B5BFC9F}"/>
              </a:ext>
            </a:extLst>
          </p:cNvPr>
          <p:cNvPicPr>
            <a:picLocks noChangeAspect="1"/>
          </p:cNvPicPr>
          <p:nvPr/>
        </p:nvPicPr>
        <p:blipFill>
          <a:blip r:embed="rId2"/>
          <a:stretch>
            <a:fillRect/>
          </a:stretch>
        </p:blipFill>
        <p:spPr>
          <a:xfrm>
            <a:off x="0" y="2829"/>
            <a:ext cx="9144000" cy="5137842"/>
          </a:xfrm>
          <a:prstGeom prst="rect">
            <a:avLst/>
          </a:prstGeom>
        </p:spPr>
      </p:pic>
    </p:spTree>
    <p:extLst>
      <p:ext uri="{BB962C8B-B14F-4D97-AF65-F5344CB8AC3E}">
        <p14:creationId xmlns:p14="http://schemas.microsoft.com/office/powerpoint/2010/main" val="1172359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01B9-B170-2D35-C419-EA91DFBD0B69}"/>
              </a:ext>
            </a:extLst>
          </p:cNvPr>
          <p:cNvSpPr>
            <a:spLocks noGrp="1"/>
          </p:cNvSpPr>
          <p:nvPr>
            <p:ph type="title"/>
          </p:nvPr>
        </p:nvSpPr>
        <p:spPr/>
        <p:txBody>
          <a:bodyPr/>
          <a:lstStyle/>
          <a:p>
            <a:r>
              <a:rPr lang="en-US" dirty="0"/>
              <a:t>Possible Next Steps</a:t>
            </a:r>
            <a:br>
              <a:rPr lang="en-US" dirty="0"/>
            </a:br>
            <a:br>
              <a:rPr lang="en-US" dirty="0"/>
            </a:br>
            <a:r>
              <a:rPr lang="en-US" sz="2250" dirty="0"/>
              <a:t>Proposal to Sustainability Committee in March 2022 </a:t>
            </a:r>
            <a:r>
              <a:rPr lang="en-US" sz="2250"/>
              <a:t>to Further Ban</a:t>
            </a:r>
            <a:r>
              <a:rPr lang="en-US" sz="2250" dirty="0"/>
              <a:t>:</a:t>
            </a:r>
            <a:br>
              <a:rPr lang="en-US" sz="2250" dirty="0"/>
            </a:br>
            <a:r>
              <a:rPr lang="en-US" sz="2250" dirty="0"/>
              <a:t>- Single Use Plastic Beverage Bottles</a:t>
            </a:r>
            <a:br>
              <a:rPr lang="en-US" sz="2250" dirty="0"/>
            </a:br>
            <a:r>
              <a:rPr lang="en-US" sz="2250" dirty="0"/>
              <a:t>- Single Use Plastic Bags Not Pre-Empted by State Law</a:t>
            </a:r>
            <a:br>
              <a:rPr lang="en-US" sz="2250" dirty="0"/>
            </a:br>
            <a:r>
              <a:rPr lang="en-US" sz="2250" dirty="0"/>
              <a:t>- Balloons</a:t>
            </a:r>
          </a:p>
        </p:txBody>
      </p:sp>
    </p:spTree>
    <p:extLst>
      <p:ext uri="{BB962C8B-B14F-4D97-AF65-F5344CB8AC3E}">
        <p14:creationId xmlns:p14="http://schemas.microsoft.com/office/powerpoint/2010/main" val="402520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88271"/>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Single-Use Plastics</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14500" y="3454091"/>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3122181" y="3510611"/>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Rita Kampalath</a:t>
            </a:r>
          </a:p>
          <a:p>
            <a:pPr marL="342900" lvl="1" algn="ctr"/>
            <a:r>
              <a:rPr lang="en-US" sz="1000" dirty="0">
                <a:latin typeface="Arial" panose="020B0604020202020204" pitchFamily="34" charset="0"/>
                <a:cs typeface="Arial" panose="020B0604020202020204" pitchFamily="34" charset="0"/>
              </a:rPr>
              <a:t>Chief Sustainability Officer</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RKampalath@ceo.lacounty.gov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87928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5758357" y="3520985"/>
            <a:ext cx="2756993" cy="1077218"/>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Sean Singletary</a:t>
            </a:r>
          </a:p>
          <a:p>
            <a:pPr marL="342900" lvl="1" algn="ctr"/>
            <a:r>
              <a:rPr lang="en-US" sz="800" dirty="0">
                <a:latin typeface="Arial" panose="020B0604020202020204" pitchFamily="34" charset="0"/>
                <a:cs typeface="Arial" panose="020B0604020202020204" pitchFamily="34" charset="0"/>
              </a:rPr>
              <a:t>Environmental Programs &amp; Operations Manager</a:t>
            </a:r>
          </a:p>
          <a:p>
            <a:pPr marL="342900" lvl="1" algn="ctr"/>
            <a:r>
              <a:rPr lang="en-US" sz="1000" dirty="0">
                <a:latin typeface="Arial" panose="020B0604020202020204" pitchFamily="34" charset="0"/>
                <a:cs typeface="Arial" panose="020B0604020202020204" pitchFamily="34" charset="0"/>
              </a:rPr>
              <a:t>City of Culver City</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Sean.Singletary@culvercity.org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37713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3"/>
          <a:srcRect b="14159"/>
          <a:stretch/>
        </p:blipFill>
        <p:spPr>
          <a:xfrm>
            <a:off x="1033519" y="1788618"/>
            <a:ext cx="1501947" cy="1668028"/>
          </a:xfrm>
          <a:prstGeom prst="rect">
            <a:avLst/>
          </a:prstGeom>
        </p:spPr>
      </p:pic>
      <p:cxnSp>
        <p:nvCxnSpPr>
          <p:cNvPr id="17" name="Straight Connector 16">
            <a:extLst>
              <a:ext uri="{FF2B5EF4-FFF2-40B4-BE49-F238E27FC236}">
                <a16:creationId xmlns:a16="http://schemas.microsoft.com/office/drawing/2014/main" id="{ABA0A944-E591-4707-8B42-8D3E0D46C96C}"/>
              </a:ext>
            </a:extLst>
          </p:cNvPr>
          <p:cNvCxnSpPr/>
          <p:nvPr/>
        </p:nvCxnSpPr>
        <p:spPr>
          <a:xfrm>
            <a:off x="3592146" y="4166636"/>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DDFC2087-D43E-1490-E6A1-60B9BF969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382" y="1788617"/>
            <a:ext cx="1501947" cy="166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with low confidence">
            <a:extLst>
              <a:ext uri="{FF2B5EF4-FFF2-40B4-BE49-F238E27FC236}">
                <a16:creationId xmlns:a16="http://schemas.microsoft.com/office/drawing/2014/main" id="{0F5DC9DB-9E5A-C7F0-1974-3EAD58FE853B}"/>
              </a:ext>
            </a:extLst>
          </p:cNvPr>
          <p:cNvPicPr>
            <a:picLocks noChangeAspect="1"/>
          </p:cNvPicPr>
          <p:nvPr/>
        </p:nvPicPr>
        <p:blipFill>
          <a:blip r:embed="rId5"/>
          <a:stretch>
            <a:fillRect/>
          </a:stretch>
        </p:blipFill>
        <p:spPr>
          <a:xfrm>
            <a:off x="6526657" y="1827152"/>
            <a:ext cx="1511371" cy="1665472"/>
          </a:xfrm>
          <a:prstGeom prst="rect">
            <a:avLst/>
          </a:prstGeom>
        </p:spPr>
      </p:pic>
    </p:spTree>
    <p:extLst>
      <p:ext uri="{BB962C8B-B14F-4D97-AF65-F5344CB8AC3E}">
        <p14:creationId xmlns:p14="http://schemas.microsoft.com/office/powerpoint/2010/main" val="697448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a:xfrm>
            <a:off x="447869" y="174318"/>
            <a:ext cx="8248262"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p:txBody>
          <a:bodyPr>
            <a:normAutofit fontScale="92500" lnSpcReduction="10000"/>
          </a:bodyPr>
          <a:lstStyle/>
          <a:p>
            <a:pPr marL="0" indent="0" algn="ctr">
              <a:buNone/>
            </a:pPr>
            <a:r>
              <a:rPr lang="en-US" sz="2600" dirty="0">
                <a:latin typeface="Arial" panose="020B0604020202020204" pitchFamily="34" charset="0"/>
                <a:cs typeface="Arial" panose="020B0604020202020204" pitchFamily="34" charset="0"/>
              </a:rPr>
              <a:t>Thank you for joining today’s call! </a:t>
            </a:r>
          </a:p>
          <a:p>
            <a:pPr marL="0" indent="0" algn="ctr">
              <a:buNone/>
            </a:pPr>
            <a:r>
              <a:rPr lang="en-US" sz="2600" dirty="0">
                <a:latin typeface="Arial" panose="020B0604020202020204" pitchFamily="34" charset="0"/>
                <a:cs typeface="Arial" panose="020B0604020202020204" pitchFamily="34" charset="0"/>
              </a:rPr>
              <a:t>For more information on Infrastructure LA and to sign up for email updates about future calls visit the website at: </a:t>
            </a:r>
            <a:r>
              <a:rPr lang="en-US" sz="2600" dirty="0">
                <a:latin typeface="Arial" panose="020B0604020202020204" pitchFamily="34" charset="0"/>
                <a:cs typeface="Arial" panose="020B0604020202020204" pitchFamily="34" charset="0"/>
                <a:hlinkClick r:id="rId3"/>
              </a:rPr>
              <a:t>www.infrastructurela.org</a:t>
            </a:r>
            <a:r>
              <a:rPr lang="en-US" sz="2600" dirty="0">
                <a:latin typeface="Arial" panose="020B0604020202020204" pitchFamily="34" charset="0"/>
                <a:cs typeface="Arial" panose="020B0604020202020204" pitchFamily="34" charset="0"/>
              </a:rPr>
              <a:t> </a:t>
            </a:r>
          </a:p>
          <a:p>
            <a:pPr marL="0" indent="0" algn="ctr">
              <a:buNone/>
            </a:pPr>
            <a:r>
              <a:rPr lang="en-US" sz="2400" dirty="0">
                <a:latin typeface="Arial" panose="020B0604020202020204" pitchFamily="34" charset="0"/>
                <a:cs typeface="Arial" panose="020B0604020202020204" pitchFamily="34" charset="0"/>
              </a:rPr>
              <a:t>Email: </a:t>
            </a:r>
            <a:r>
              <a:rPr lang="en-US" sz="2400" b="1" dirty="0">
                <a:latin typeface="Arial" panose="020B0604020202020204" pitchFamily="34" charset="0"/>
                <a:cs typeface="Arial" panose="020B0604020202020204" pitchFamily="34" charset="0"/>
              </a:rPr>
              <a:t>InfrastructureLA@pw.lacounty.gov</a:t>
            </a:r>
          </a:p>
          <a:p>
            <a:pPr marL="0" indent="0" algn="ctr">
              <a:buNone/>
            </a:pP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092463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253929" y="105091"/>
            <a:ext cx="8633927" cy="6526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Infrastructure LA</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Sustainable Waste and Recycling Management </a:t>
            </a: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2" name="Rectangle 10"/>
          <p:cNvSpPr>
            <a:spLocks noChangeArrowheads="1"/>
          </p:cNvSpPr>
          <p:nvPr/>
        </p:nvSpPr>
        <p:spPr bwMode="auto">
          <a:xfrm>
            <a:off x="1594187" y="1541944"/>
            <a:ext cx="5953413" cy="29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650" b="1" u="sng" dirty="0">
              <a:solidFill>
                <a:schemeClr val="tx2"/>
              </a:solidFill>
              <a:latin typeface="Calibri" charset="0"/>
              <a:ea typeface="Calibri" charset="0"/>
              <a:cs typeface="Calibri" charset="0"/>
            </a:endParaRPr>
          </a:p>
          <a:p>
            <a:pPr>
              <a:spcBef>
                <a:spcPct val="0"/>
              </a:spcBef>
              <a:buClrTx/>
              <a:buSzTx/>
              <a:buNone/>
            </a:pPr>
            <a:r>
              <a:rPr lang="en-US" sz="1500" dirty="0">
                <a:solidFill>
                  <a:schemeClr val="tx2"/>
                </a:solidFill>
                <a:latin typeface="Calibri" panose="020F0502020204030204" pitchFamily="34" charset="0"/>
                <a:ea typeface="Calibri Light" charset="0"/>
                <a:cs typeface="Calibri Light" charset="0"/>
              </a:rPr>
              <a:t> </a:t>
            </a: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CB6FF960-DE1E-73EB-B98E-FCDF3A9E77A7}"/>
              </a:ext>
            </a:extLst>
          </p:cNvPr>
          <p:cNvPicPr>
            <a:picLocks noChangeAspect="1"/>
          </p:cNvPicPr>
          <p:nvPr/>
        </p:nvPicPr>
        <p:blipFill>
          <a:blip r:embed="rId3"/>
          <a:stretch>
            <a:fillRect/>
          </a:stretch>
        </p:blipFill>
        <p:spPr>
          <a:xfrm>
            <a:off x="3629991" y="1541944"/>
            <a:ext cx="1881804" cy="2136921"/>
          </a:xfrm>
          <a:prstGeom prst="rect">
            <a:avLst/>
          </a:prstGeom>
        </p:spPr>
      </p:pic>
      <p:sp>
        <p:nvSpPr>
          <p:cNvPr id="4" name="TextBox 3">
            <a:extLst>
              <a:ext uri="{FF2B5EF4-FFF2-40B4-BE49-F238E27FC236}">
                <a16:creationId xmlns:a16="http://schemas.microsoft.com/office/drawing/2014/main" id="{5B66237E-2DF8-4B93-0D7B-5514DACCC35E}"/>
              </a:ext>
            </a:extLst>
          </p:cNvPr>
          <p:cNvSpPr txBox="1"/>
          <p:nvPr/>
        </p:nvSpPr>
        <p:spPr>
          <a:xfrm>
            <a:off x="3040946" y="3678865"/>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Will Chen</a:t>
            </a:r>
          </a:p>
          <a:p>
            <a:pPr marL="342900" lvl="1" indent="0" algn="ctr">
              <a:buNone/>
            </a:pPr>
            <a:r>
              <a:rPr lang="en-US" sz="1000" dirty="0">
                <a:latin typeface="Arial" panose="020B0604020202020204" pitchFamily="34" charset="0"/>
                <a:cs typeface="Arial" panose="020B0604020202020204" pitchFamily="34" charset="0"/>
              </a:rPr>
              <a:t>Division Engineer</a:t>
            </a:r>
          </a:p>
          <a:p>
            <a:pPr marL="342900" lvl="1" indent="0" algn="ctr">
              <a:buNone/>
            </a:pPr>
            <a:r>
              <a:rPr lang="en-US" sz="1000" dirty="0">
                <a:latin typeface="Arial" panose="020B0604020202020204" pitchFamily="34" charset="0"/>
                <a:cs typeface="Arial" panose="020B0604020202020204" pitchFamily="34" charset="0"/>
              </a:rPr>
              <a:t>LA County Sanitation Districts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Wchen@lacsd.org</a:t>
            </a:r>
          </a:p>
        </p:txBody>
      </p:sp>
      <p:cxnSp>
        <p:nvCxnSpPr>
          <p:cNvPr id="5" name="Straight Connector 4">
            <a:extLst>
              <a:ext uri="{FF2B5EF4-FFF2-40B4-BE49-F238E27FC236}">
                <a16:creationId xmlns:a16="http://schemas.microsoft.com/office/drawing/2014/main" id="{E52D4FE1-FDCA-6BA9-60C8-5FEAB876B1AB}"/>
              </a:ext>
            </a:extLst>
          </p:cNvPr>
          <p:cNvCxnSpPr/>
          <p:nvPr/>
        </p:nvCxnSpPr>
        <p:spPr>
          <a:xfrm>
            <a:off x="3666790" y="4348053"/>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9434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88271"/>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Single-Use Plastics</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214500" y="3454091"/>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sp>
        <p:nvSpPr>
          <p:cNvPr id="5" name="TextBox 4">
            <a:extLst>
              <a:ext uri="{FF2B5EF4-FFF2-40B4-BE49-F238E27FC236}">
                <a16:creationId xmlns:a16="http://schemas.microsoft.com/office/drawing/2014/main" id="{00BC1D0A-8A52-40B2-BB29-5621BA49DED7}"/>
              </a:ext>
            </a:extLst>
          </p:cNvPr>
          <p:cNvSpPr txBox="1"/>
          <p:nvPr/>
        </p:nvSpPr>
        <p:spPr>
          <a:xfrm>
            <a:off x="3122181" y="3510611"/>
            <a:ext cx="236817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Rita Kampalath</a:t>
            </a:r>
          </a:p>
          <a:p>
            <a:pPr marL="342900" lvl="1" algn="ctr"/>
            <a:r>
              <a:rPr lang="en-US" sz="1000" dirty="0">
                <a:latin typeface="Arial" panose="020B0604020202020204" pitchFamily="34" charset="0"/>
                <a:cs typeface="Arial" panose="020B0604020202020204" pitchFamily="34" charset="0"/>
              </a:rPr>
              <a:t>Chief Sustainability Officer</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RKampalath@ceo.lacounty.gov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87928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D874905A-6881-4A2E-9257-78AF721BB343}"/>
              </a:ext>
            </a:extLst>
          </p:cNvPr>
          <p:cNvSpPr txBox="1"/>
          <p:nvPr/>
        </p:nvSpPr>
        <p:spPr>
          <a:xfrm>
            <a:off x="5758357" y="3520985"/>
            <a:ext cx="2756993" cy="1077218"/>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Sean Singletary</a:t>
            </a:r>
          </a:p>
          <a:p>
            <a:pPr marL="342900" lvl="1" algn="ctr"/>
            <a:r>
              <a:rPr lang="en-US" sz="800" dirty="0">
                <a:latin typeface="Arial" panose="020B0604020202020204" pitchFamily="34" charset="0"/>
                <a:cs typeface="Arial" panose="020B0604020202020204" pitchFamily="34" charset="0"/>
              </a:rPr>
              <a:t>Environmental Programs &amp; Operations Manager</a:t>
            </a:r>
          </a:p>
          <a:p>
            <a:pPr marL="342900" lvl="1" algn="ctr"/>
            <a:r>
              <a:rPr lang="en-US" sz="1000" dirty="0">
                <a:latin typeface="Arial" panose="020B0604020202020204" pitchFamily="34" charset="0"/>
                <a:cs typeface="Arial" panose="020B0604020202020204" pitchFamily="34" charset="0"/>
              </a:rPr>
              <a:t>City of Culver City</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Sean.Singletary@culvercity.org</a:t>
            </a:r>
          </a:p>
          <a:p>
            <a:pPr marL="342900" lvl="1" algn="ctr"/>
            <a:endParaRPr lang="en-US" sz="1000"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6377133" y="4156004"/>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3"/>
          <a:srcRect b="14159"/>
          <a:stretch/>
        </p:blipFill>
        <p:spPr>
          <a:xfrm>
            <a:off x="1033519" y="1788618"/>
            <a:ext cx="1501947" cy="1668028"/>
          </a:xfrm>
          <a:prstGeom prst="rect">
            <a:avLst/>
          </a:prstGeom>
        </p:spPr>
      </p:pic>
      <p:cxnSp>
        <p:nvCxnSpPr>
          <p:cNvPr id="17" name="Straight Connector 16">
            <a:extLst>
              <a:ext uri="{FF2B5EF4-FFF2-40B4-BE49-F238E27FC236}">
                <a16:creationId xmlns:a16="http://schemas.microsoft.com/office/drawing/2014/main" id="{ABA0A944-E591-4707-8B42-8D3E0D46C96C}"/>
              </a:ext>
            </a:extLst>
          </p:cNvPr>
          <p:cNvCxnSpPr/>
          <p:nvPr/>
        </p:nvCxnSpPr>
        <p:spPr>
          <a:xfrm>
            <a:off x="3592146" y="4166636"/>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027" name="Picture 3">
            <a:extLst>
              <a:ext uri="{FF2B5EF4-FFF2-40B4-BE49-F238E27FC236}">
                <a16:creationId xmlns:a16="http://schemas.microsoft.com/office/drawing/2014/main" id="{DDFC2087-D43E-1490-E6A1-60B9BF969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382" y="1788617"/>
            <a:ext cx="1501947" cy="1668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erson smiling for the camera&#10;&#10;Description automatically generated with low confidence">
            <a:extLst>
              <a:ext uri="{FF2B5EF4-FFF2-40B4-BE49-F238E27FC236}">
                <a16:creationId xmlns:a16="http://schemas.microsoft.com/office/drawing/2014/main" id="{0F5DC9DB-9E5A-C7F0-1974-3EAD58FE853B}"/>
              </a:ext>
            </a:extLst>
          </p:cNvPr>
          <p:cNvPicPr>
            <a:picLocks noChangeAspect="1"/>
          </p:cNvPicPr>
          <p:nvPr/>
        </p:nvPicPr>
        <p:blipFill>
          <a:blip r:embed="rId5"/>
          <a:stretch>
            <a:fillRect/>
          </a:stretch>
        </p:blipFill>
        <p:spPr>
          <a:xfrm>
            <a:off x="6526657" y="1827152"/>
            <a:ext cx="1511371" cy="1665472"/>
          </a:xfrm>
          <a:prstGeom prst="rect">
            <a:avLst/>
          </a:prstGeom>
        </p:spPr>
      </p:pic>
    </p:spTree>
    <p:extLst>
      <p:ext uri="{BB962C8B-B14F-4D97-AF65-F5344CB8AC3E}">
        <p14:creationId xmlns:p14="http://schemas.microsoft.com/office/powerpoint/2010/main" val="3616104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Quicksand Bold" panose="020B0604020202020204" charset="0"/>
              </a:rPr>
              <a:t>Los Angeles County </a:t>
            </a:r>
            <a:br>
              <a:rPr lang="en-US" dirty="0">
                <a:latin typeface="Quicksand Bold" panose="020B0604020202020204" charset="0"/>
              </a:rPr>
            </a:br>
            <a:r>
              <a:rPr lang="en-US" dirty="0">
                <a:latin typeface="Quicksand Bold" panose="020B0604020202020204" charset="0"/>
              </a:rPr>
              <a:t>Single Use Plastic Food Service Ware Ordinance</a:t>
            </a:r>
          </a:p>
        </p:txBody>
      </p:sp>
      <p:sp>
        <p:nvSpPr>
          <p:cNvPr id="3" name="Text Placeholder 2"/>
          <p:cNvSpPr>
            <a:spLocks noGrp="1"/>
          </p:cNvSpPr>
          <p:nvPr>
            <p:ph type="body" sz="quarter" idx="10"/>
          </p:nvPr>
        </p:nvSpPr>
        <p:spPr>
          <a:xfrm>
            <a:off x="1138256" y="4133161"/>
            <a:ext cx="6867488" cy="589952"/>
          </a:xfrm>
        </p:spPr>
        <p:txBody>
          <a:bodyPr/>
          <a:lstStyle/>
          <a:p>
            <a:r>
              <a:rPr lang="en-US" dirty="0"/>
              <a:t>LA County Chief Sustainability Office</a:t>
            </a:r>
          </a:p>
          <a:p>
            <a:r>
              <a:rPr lang="en-US" dirty="0"/>
              <a:t>April 2023</a:t>
            </a:r>
          </a:p>
        </p:txBody>
      </p:sp>
    </p:spTree>
    <p:extLst>
      <p:ext uri="{BB962C8B-B14F-4D97-AF65-F5344CB8AC3E}">
        <p14:creationId xmlns:p14="http://schemas.microsoft.com/office/powerpoint/2010/main" val="233328489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88" y="961439"/>
            <a:ext cx="4588190" cy="3349617"/>
          </a:xfrm>
        </p:spPr>
        <p:txBody>
          <a:bodyPr/>
          <a:lstStyle/>
          <a:p>
            <a:r>
              <a:rPr lang="en-US" dirty="0">
                <a:solidFill>
                  <a:schemeClr val="tx2"/>
                </a:solidFill>
              </a:rPr>
              <a:t>High level strategic plan adopted in August 2019 by Board of Supervisors, and designated as the Board’s Policy on sustainability</a:t>
            </a:r>
          </a:p>
          <a:p>
            <a:r>
              <a:rPr lang="en-US" dirty="0">
                <a:solidFill>
                  <a:schemeClr val="tx2"/>
                </a:solidFill>
              </a:rPr>
              <a:t>Sustainability named as one of seven Board Directed priorities for the County</a:t>
            </a:r>
          </a:p>
          <a:p>
            <a:r>
              <a:rPr lang="en-US" dirty="0">
                <a:solidFill>
                  <a:schemeClr val="tx2"/>
                </a:solidFill>
              </a:rPr>
              <a:t>Plan is organized into 12 high level, cross-cutting goals, with 159 specific actions</a:t>
            </a:r>
          </a:p>
          <a:p>
            <a:r>
              <a:rPr lang="en-US" dirty="0">
                <a:solidFill>
                  <a:schemeClr val="tx2"/>
                </a:solidFill>
              </a:rPr>
              <a:t>Action 107 calls for an “equitable strategy to phase out single use plastics”</a:t>
            </a:r>
          </a:p>
          <a:p>
            <a:pPr lvl="1"/>
            <a:r>
              <a:rPr lang="en-US" dirty="0">
                <a:solidFill>
                  <a:schemeClr val="tx2"/>
                </a:solidFill>
              </a:rPr>
              <a:t>Prioritized for implementation each year since the Plan’s adoption</a:t>
            </a:r>
          </a:p>
          <a:p>
            <a:endParaRPr lang="en-US" dirty="0">
              <a:solidFill>
                <a:schemeClr val="tx2"/>
              </a:solidFill>
            </a:endParaRPr>
          </a:p>
          <a:p>
            <a:pPr marL="0" indent="0">
              <a:buNone/>
            </a:pPr>
            <a:endParaRPr lang="en-US" dirty="0">
              <a:solidFill>
                <a:schemeClr val="tx2"/>
              </a:solidFill>
            </a:endParaRPr>
          </a:p>
        </p:txBody>
      </p:sp>
      <p:sp>
        <p:nvSpPr>
          <p:cNvPr id="3" name="Title 2"/>
          <p:cNvSpPr>
            <a:spLocks noGrp="1"/>
          </p:cNvSpPr>
          <p:nvPr>
            <p:ph type="title"/>
          </p:nvPr>
        </p:nvSpPr>
        <p:spPr>
          <a:xfrm>
            <a:off x="877988" y="267362"/>
            <a:ext cx="5378998" cy="463036"/>
          </a:xfrm>
        </p:spPr>
        <p:txBody>
          <a:bodyPr/>
          <a:lstStyle/>
          <a:p>
            <a:r>
              <a:rPr lang="en-US" b="1" dirty="0" err="1">
                <a:solidFill>
                  <a:schemeClr val="tx2"/>
                </a:solidFill>
              </a:rPr>
              <a:t>OurCounty</a:t>
            </a:r>
            <a:r>
              <a:rPr lang="en-US" b="1" dirty="0">
                <a:solidFill>
                  <a:schemeClr val="tx2"/>
                </a:solidFill>
              </a:rPr>
              <a:t> Sustainability Plan</a:t>
            </a:r>
          </a:p>
        </p:txBody>
      </p:sp>
      <p:pic>
        <p:nvPicPr>
          <p:cNvPr id="5" name="Picture 4">
            <a:extLst>
              <a:ext uri="{FF2B5EF4-FFF2-40B4-BE49-F238E27FC236}">
                <a16:creationId xmlns:a16="http://schemas.microsoft.com/office/drawing/2014/main" id="{3D08D343-52EB-05DC-08D3-B4685A35C329}"/>
              </a:ext>
            </a:extLst>
          </p:cNvPr>
          <p:cNvPicPr>
            <a:picLocks noChangeAspect="1"/>
          </p:cNvPicPr>
          <p:nvPr/>
        </p:nvPicPr>
        <p:blipFill>
          <a:blip r:embed="rId3"/>
          <a:stretch>
            <a:fillRect/>
          </a:stretch>
        </p:blipFill>
        <p:spPr>
          <a:xfrm>
            <a:off x="5837014" y="961439"/>
            <a:ext cx="2488662" cy="3220622"/>
          </a:xfrm>
          <a:prstGeom prst="rect">
            <a:avLst/>
          </a:prstGeom>
        </p:spPr>
      </p:pic>
    </p:spTree>
    <p:extLst>
      <p:ext uri="{BB962C8B-B14F-4D97-AF65-F5344CB8AC3E}">
        <p14:creationId xmlns:p14="http://schemas.microsoft.com/office/powerpoint/2010/main" val="51511314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7988" y="669436"/>
            <a:ext cx="7534491" cy="3349617"/>
          </a:xfrm>
        </p:spPr>
        <p:txBody>
          <a:bodyPr/>
          <a:lstStyle/>
          <a:p>
            <a:r>
              <a:rPr lang="en-US" dirty="0">
                <a:solidFill>
                  <a:schemeClr val="tx2"/>
                </a:solidFill>
              </a:rPr>
              <a:t>Adopted in October 2019</a:t>
            </a:r>
          </a:p>
          <a:p>
            <a:r>
              <a:rPr lang="en-US" dirty="0">
                <a:solidFill>
                  <a:schemeClr val="tx2"/>
                </a:solidFill>
              </a:rPr>
              <a:t>Highlights concerns with litter as well as challenges to waste management</a:t>
            </a:r>
          </a:p>
          <a:p>
            <a:r>
              <a:rPr lang="en-US" dirty="0">
                <a:solidFill>
                  <a:schemeClr val="tx2"/>
                </a:solidFill>
              </a:rPr>
              <a:t>Directives:</a:t>
            </a:r>
          </a:p>
          <a:p>
            <a:pPr lvl="1"/>
            <a:r>
              <a:rPr lang="en-US" dirty="0">
                <a:solidFill>
                  <a:schemeClr val="tx2"/>
                </a:solidFill>
              </a:rPr>
              <a:t>Contract with UCLA Luskin School to prepare report on state of recycling markets;</a:t>
            </a:r>
          </a:p>
          <a:p>
            <a:pPr lvl="1"/>
            <a:r>
              <a:rPr lang="en-US" dirty="0">
                <a:solidFill>
                  <a:schemeClr val="tx2"/>
                </a:solidFill>
              </a:rPr>
              <a:t>Stakeholder engagement; and</a:t>
            </a:r>
          </a:p>
          <a:p>
            <a:pPr lvl="1"/>
            <a:r>
              <a:rPr lang="en-US" dirty="0">
                <a:solidFill>
                  <a:schemeClr val="tx2"/>
                </a:solidFill>
              </a:rPr>
              <a:t>Preparation of an ordinance to prohibit single-use plastics and other materials that cannot be or are not recycled.</a:t>
            </a:r>
          </a:p>
          <a:p>
            <a:endParaRPr lang="en-US" dirty="0">
              <a:solidFill>
                <a:schemeClr val="tx2"/>
              </a:solidFill>
            </a:endParaRPr>
          </a:p>
          <a:p>
            <a:pPr marL="0" indent="0">
              <a:buNone/>
            </a:pPr>
            <a:endParaRPr lang="en-US" dirty="0">
              <a:solidFill>
                <a:schemeClr val="tx2"/>
              </a:solidFill>
            </a:endParaRPr>
          </a:p>
        </p:txBody>
      </p:sp>
      <p:sp>
        <p:nvSpPr>
          <p:cNvPr id="3" name="Title 2"/>
          <p:cNvSpPr>
            <a:spLocks noGrp="1"/>
          </p:cNvSpPr>
          <p:nvPr>
            <p:ph type="title"/>
          </p:nvPr>
        </p:nvSpPr>
        <p:spPr>
          <a:xfrm>
            <a:off x="877988" y="267362"/>
            <a:ext cx="5378998" cy="463036"/>
          </a:xfrm>
        </p:spPr>
        <p:txBody>
          <a:bodyPr/>
          <a:lstStyle/>
          <a:p>
            <a:r>
              <a:rPr lang="en-US" b="1" dirty="0">
                <a:solidFill>
                  <a:schemeClr val="tx2"/>
                </a:solidFill>
              </a:rPr>
              <a:t>Board of Supervisors motion</a:t>
            </a:r>
          </a:p>
        </p:txBody>
      </p:sp>
      <p:pic>
        <p:nvPicPr>
          <p:cNvPr id="1030" name="Picture 6" descr="May be an image of 5 people and people standing">
            <a:extLst>
              <a:ext uri="{FF2B5EF4-FFF2-40B4-BE49-F238E27FC236}">
                <a16:creationId xmlns:a16="http://schemas.microsoft.com/office/drawing/2014/main" id="{E51E0BB1-BC1E-468D-95F1-3830E0A20E4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656053" y="3173143"/>
            <a:ext cx="3502852" cy="197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66511"/>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Ordinance Development Process</a:t>
            </a:r>
          </a:p>
        </p:txBody>
      </p:sp>
      <p:pic>
        <p:nvPicPr>
          <p:cNvPr id="5" name="Picture 4">
            <a:extLst>
              <a:ext uri="{FF2B5EF4-FFF2-40B4-BE49-F238E27FC236}">
                <a16:creationId xmlns:a16="http://schemas.microsoft.com/office/drawing/2014/main" id="{E2706DB9-AF97-4359-A3F2-0258DEA70865}"/>
              </a:ext>
            </a:extLst>
          </p:cNvPr>
          <p:cNvPicPr>
            <a:picLocks noChangeAspect="1"/>
          </p:cNvPicPr>
          <p:nvPr/>
        </p:nvPicPr>
        <p:blipFill>
          <a:blip r:embed="rId3"/>
          <a:stretch>
            <a:fillRect/>
          </a:stretch>
        </p:blipFill>
        <p:spPr>
          <a:xfrm>
            <a:off x="5433060" y="821956"/>
            <a:ext cx="3147060" cy="4053839"/>
          </a:xfrm>
          <a:prstGeom prst="rect">
            <a:avLst/>
          </a:prstGeom>
        </p:spPr>
      </p:pic>
      <p:sp>
        <p:nvSpPr>
          <p:cNvPr id="6" name="Content Placeholder 1">
            <a:extLst>
              <a:ext uri="{FF2B5EF4-FFF2-40B4-BE49-F238E27FC236}">
                <a16:creationId xmlns:a16="http://schemas.microsoft.com/office/drawing/2014/main" id="{5D682739-ED84-4A02-A8AA-3943301E90CB}"/>
              </a:ext>
            </a:extLst>
          </p:cNvPr>
          <p:cNvSpPr txBox="1">
            <a:spLocks/>
          </p:cNvSpPr>
          <p:nvPr/>
        </p:nvSpPr>
        <p:spPr>
          <a:xfrm>
            <a:off x="877990" y="821956"/>
            <a:ext cx="4417910" cy="3772904"/>
          </a:xfrm>
          <a:prstGeom prst="rect">
            <a:avLst/>
          </a:prstGeom>
        </p:spPr>
        <p:txBody>
          <a:bodyPr lIns="0" tIns="0" rIns="0" bIns="97200"/>
          <a:lstStyle>
            <a:lvl1pPr marL="285750" marR="0" indent="-285750" algn="l" defTabSz="0" rtl="0" eaLnBrk="1" fontAlgn="auto" latinLnBrk="0" hangingPunct="1">
              <a:lnSpc>
                <a:spcPts val="2100"/>
              </a:lnSpc>
              <a:spcBef>
                <a:spcPct val="20000"/>
              </a:spcBef>
              <a:spcAft>
                <a:spcPts val="400"/>
              </a:spcAft>
              <a:buClr>
                <a:srgbClr val="FFC000"/>
              </a:buClr>
              <a:buSzTx/>
              <a:buFont typeface="Arial" panose="020B0604020202020204" pitchFamily="34" charset="0"/>
              <a:buChar char="•"/>
              <a:tabLst>
                <a:tab pos="288000" algn="l"/>
                <a:tab pos="594000" algn="l"/>
                <a:tab pos="936000" algn="l"/>
                <a:tab pos="1224000" algn="l"/>
              </a:tabLst>
              <a:defRPr sz="1600" kern="120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1pPr>
            <a:lvl2pPr marL="594000" marR="0" indent="-288000" algn="l" defTabSz="0" rtl="0" eaLnBrk="1" fontAlgn="auto" latinLnBrk="0" hangingPunct="1">
              <a:lnSpc>
                <a:spcPts val="2100"/>
              </a:lnSpc>
              <a:spcBef>
                <a:spcPts val="0"/>
              </a:spcBef>
              <a:spcAft>
                <a:spcPts val="400"/>
              </a:spcAft>
              <a:buClr>
                <a:srgbClr val="FFC000"/>
              </a:buClr>
              <a:buSzTx/>
              <a:buFont typeface="Arial" panose="020B0604020202020204" pitchFamily="34" charset="0"/>
              <a:buChar char="•"/>
              <a:tabLst>
                <a:tab pos="288000" algn="l"/>
                <a:tab pos="594000" algn="l"/>
                <a:tab pos="936000" algn="l"/>
                <a:tab pos="1224000" algn="l"/>
              </a:tabLst>
              <a:defRPr sz="1600" kern="1200" baseline="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2pPr>
            <a:lvl3pPr marL="900000" marR="0" indent="-285750" algn="l" defTabSz="0" rtl="0" eaLnBrk="1" fontAlgn="auto" latinLnBrk="0" hangingPunct="1">
              <a:lnSpc>
                <a:spcPts val="2100"/>
              </a:lnSpc>
              <a:spcBef>
                <a:spcPts val="0"/>
              </a:spcBef>
              <a:spcAft>
                <a:spcPts val="400"/>
              </a:spcAft>
              <a:buClr>
                <a:srgbClr val="FFC000"/>
              </a:buClr>
              <a:buSzTx/>
              <a:buFont typeface="Arial" panose="020B0604020202020204" pitchFamily="34" charset="0"/>
              <a:buChar char="•"/>
              <a:tabLst>
                <a:tab pos="288000" algn="l"/>
                <a:tab pos="594000" algn="l"/>
                <a:tab pos="936000" algn="l"/>
                <a:tab pos="1224000" algn="l"/>
              </a:tabLst>
              <a:defRPr sz="1600" kern="120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3pPr>
            <a:lvl4pPr marL="1188000" indent="-285750" algn="l" defTabSz="0" rtl="0" eaLnBrk="1" latinLnBrk="0" hangingPunct="1">
              <a:lnSpc>
                <a:spcPts val="2100"/>
              </a:lnSpc>
              <a:spcBef>
                <a:spcPts val="0"/>
              </a:spcBef>
              <a:spcAft>
                <a:spcPts val="400"/>
              </a:spcAft>
              <a:buClr>
                <a:srgbClr val="FFC000"/>
              </a:buClr>
              <a:buFont typeface="Arial" panose="020B0604020202020204" pitchFamily="34" charset="0"/>
              <a:buChar char="•"/>
              <a:tabLst>
                <a:tab pos="288000" algn="l"/>
                <a:tab pos="594000" algn="l"/>
                <a:tab pos="936000" algn="l"/>
                <a:tab pos="1224000" algn="l"/>
              </a:tabLst>
              <a:defRPr sz="1600" kern="120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4pPr>
            <a:lvl5pPr marL="1476000" indent="-285750" algn="l" defTabSz="0" rtl="0" eaLnBrk="1" latinLnBrk="0" hangingPunct="1">
              <a:lnSpc>
                <a:spcPts val="2100"/>
              </a:lnSpc>
              <a:spcBef>
                <a:spcPts val="0"/>
              </a:spcBef>
              <a:spcAft>
                <a:spcPts val="400"/>
              </a:spcAft>
              <a:buClr>
                <a:srgbClr val="FFC000"/>
              </a:buClr>
              <a:buFont typeface="Arial" panose="020B0604020202020204" pitchFamily="34" charset="0"/>
              <a:buChar char="•"/>
              <a:tabLst>
                <a:tab pos="288000" algn="l"/>
                <a:tab pos="594000" algn="l"/>
                <a:tab pos="936000" algn="l"/>
                <a:tab pos="1224000" algn="l"/>
              </a:tabLst>
              <a:defRPr sz="1600" kern="1200">
                <a:solidFill>
                  <a:schemeClr val="tx1">
                    <a:lumMod val="50000"/>
                    <a:lumOff val="50000"/>
                  </a:schemeClr>
                </a:solidFill>
                <a:latin typeface="Quicksand" panose="00000500000000000000" pitchFamily="2" charset="0"/>
                <a:ea typeface="Quicksand" panose="00000500000000000000" pitchFamily="2" charset="0"/>
                <a:cs typeface="Segoe UI" panose="020B0502040204020203" pitchFamily="34" charset="0"/>
              </a:defRPr>
            </a:lvl5pPr>
            <a:lvl6pPr marL="1512000" indent="-288000" algn="l" defTabSz="914400" rtl="0" eaLnBrk="1" latinLnBrk="0" hangingPunct="1">
              <a:spcBef>
                <a:spcPts val="0"/>
              </a:spcBef>
              <a:spcAft>
                <a:spcPts val="400"/>
              </a:spcAft>
              <a:buClr>
                <a:srgbClr val="C00000"/>
              </a:buClr>
              <a:buFont typeface="Wingdings" pitchFamily="2" charset="2"/>
              <a:buNone/>
              <a:defRPr sz="1800" kern="1200" baseline="0">
                <a:solidFill>
                  <a:srgbClr val="3C3C3C"/>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lnSpc>
                <a:spcPts val="1890"/>
              </a:lnSpc>
              <a:spcAft>
                <a:spcPts val="360"/>
              </a:spcAft>
              <a:tabLst>
                <a:tab pos="259200" algn="l"/>
                <a:tab pos="534600" algn="l"/>
                <a:tab pos="842400" algn="l"/>
                <a:tab pos="1101600" algn="l"/>
              </a:tabLst>
            </a:pPr>
            <a:r>
              <a:rPr lang="en-US" sz="1440" dirty="0">
                <a:solidFill>
                  <a:srgbClr val="3F3F3F"/>
                </a:solidFill>
              </a:rPr>
              <a:t>Stakeholder meetings held prior to ordinance development in December 2019</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UCLA released report in January 2020</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Ordinance development put on hold from April 2020 to fall of 2021</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Started restaurant surveys in January 2022</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Sent summary of draft ordinance to stakeholders for review and comment in January 2022</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Held two listening sessions in February 2022</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Various meetings and presentations with stakeholders throughout process</a:t>
            </a:r>
          </a:p>
          <a:p>
            <a:pPr marL="257175" indent="-257175">
              <a:lnSpc>
                <a:spcPts val="1890"/>
              </a:lnSpc>
              <a:spcAft>
                <a:spcPts val="360"/>
              </a:spcAft>
              <a:tabLst>
                <a:tab pos="259200" algn="l"/>
                <a:tab pos="534600" algn="l"/>
                <a:tab pos="842400" algn="l"/>
                <a:tab pos="1101600" algn="l"/>
              </a:tabLst>
            </a:pPr>
            <a:r>
              <a:rPr lang="en-US" sz="1440" dirty="0">
                <a:solidFill>
                  <a:srgbClr val="3F3F3F"/>
                </a:solidFill>
              </a:rPr>
              <a:t>Ordinance adopted by Board in April 2022</a:t>
            </a:r>
          </a:p>
          <a:p>
            <a:pPr marL="810000" lvl="2" indent="-257175">
              <a:lnSpc>
                <a:spcPts val="1890"/>
              </a:lnSpc>
              <a:spcAft>
                <a:spcPts val="360"/>
              </a:spcAft>
              <a:tabLst>
                <a:tab pos="259200" algn="l"/>
                <a:tab pos="534600" algn="l"/>
                <a:tab pos="842400" algn="l"/>
                <a:tab pos="1101600" algn="l"/>
              </a:tabLst>
            </a:pPr>
            <a:endParaRPr lang="en-US" sz="1440" dirty="0">
              <a:solidFill>
                <a:srgbClr val="3F3F3F"/>
              </a:solidFill>
            </a:endParaRPr>
          </a:p>
          <a:p>
            <a:pPr marL="0" indent="0">
              <a:lnSpc>
                <a:spcPts val="1890"/>
              </a:lnSpc>
              <a:spcAft>
                <a:spcPts val="360"/>
              </a:spcAft>
              <a:buNone/>
              <a:tabLst>
                <a:tab pos="259200" algn="l"/>
                <a:tab pos="534600" algn="l"/>
                <a:tab pos="842400" algn="l"/>
                <a:tab pos="1101600" algn="l"/>
              </a:tabLst>
            </a:pPr>
            <a:endParaRPr lang="en-US" sz="1440" dirty="0">
              <a:solidFill>
                <a:srgbClr val="3F3F3F"/>
              </a:solidFill>
            </a:endParaRPr>
          </a:p>
        </p:txBody>
      </p:sp>
    </p:spTree>
    <p:extLst>
      <p:ext uri="{BB962C8B-B14F-4D97-AF65-F5344CB8AC3E}">
        <p14:creationId xmlns:p14="http://schemas.microsoft.com/office/powerpoint/2010/main" val="4065466992"/>
      </p:ext>
    </p:extLst>
  </p:cSld>
  <p:clrMapOvr>
    <a:masterClrMapping/>
  </p:clrMapOvr>
  <p:transition>
    <p:wipe dir="r"/>
  </p:transition>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1_Custom Design">
  <a:themeElements>
    <a:clrScheme name="BUROHAPPOLD_THEME">
      <a:dk1>
        <a:srgbClr val="000000"/>
      </a:dk1>
      <a:lt1>
        <a:srgbClr val="FFFFFF"/>
      </a:lt1>
      <a:dk2>
        <a:srgbClr val="3F3F3F"/>
      </a:dk2>
      <a:lt2>
        <a:srgbClr val="FFFFFF"/>
      </a:lt2>
      <a:accent1>
        <a:srgbClr val="968C83"/>
      </a:accent1>
      <a:accent2>
        <a:srgbClr val="C4D600"/>
      </a:accent2>
      <a:accent3>
        <a:srgbClr val="24135F"/>
      </a:accent3>
      <a:accent4>
        <a:srgbClr val="BC204B"/>
      </a:accent4>
      <a:accent5>
        <a:srgbClr val="8DB9CA"/>
      </a:accent5>
      <a:accent6>
        <a:srgbClr val="00617F"/>
      </a:accent6>
      <a:hlink>
        <a:srgbClr val="127BCB"/>
      </a:hlink>
      <a:folHlink>
        <a:srgbClr val="968C83"/>
      </a:folHlink>
    </a:clrScheme>
    <a:fontScheme name="BUROHAPPOLD THEME">
      <a:majorFont>
        <a:latin typeface="Segoe UI Semibold"/>
        <a:ea typeface=""/>
        <a:cs typeface="Segoe UI"/>
      </a:majorFont>
      <a:minorFont>
        <a:latin typeface="Segoe UI"/>
        <a:ea typeface=""/>
        <a:cs typeface="Segoe U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600" dirty="0" smtClean="0">
            <a:latin typeface="+mn-lt"/>
          </a:defRPr>
        </a:defPPr>
      </a:lstStyle>
    </a:txDef>
  </a:objectDefaults>
  <a:extraClrSchemeLst/>
  <a:extLst>
    <a:ext uri="{05A4C25C-085E-4340-85A3-A5531E510DB2}">
      <thm15:themeFamily xmlns:thm15="http://schemas.microsoft.com/office/thememl/2012/main" name="Presentation1" id="{7AD13FB6-8113-45B1-BFF5-8E6DAC848065}" vid="{E6B3A7FA-83A2-4747-8D87-17C88D4698A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8490</TotalTime>
  <Words>2249</Words>
  <Application>Microsoft Office PowerPoint</Application>
  <PresentationFormat>On-screen Show (16:9)</PresentationFormat>
  <Paragraphs>228</Paragraphs>
  <Slides>34</Slides>
  <Notes>18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Arial</vt:lpstr>
      <vt:lpstr>Calibri</vt:lpstr>
      <vt:lpstr>Calibri Light</vt:lpstr>
      <vt:lpstr>Century Gothic</vt:lpstr>
      <vt:lpstr>Legend M54</vt:lpstr>
      <vt:lpstr>LucidaGrande</vt:lpstr>
      <vt:lpstr>Quicksand</vt:lpstr>
      <vt:lpstr>Quicksand Bold</vt:lpstr>
      <vt:lpstr>Quicksand Medium</vt:lpstr>
      <vt:lpstr>Quicksand Regular</vt:lpstr>
      <vt:lpstr>Segoe UI</vt:lpstr>
      <vt:lpstr>Wingdings</vt:lpstr>
      <vt:lpstr>Wingdings 3</vt:lpstr>
      <vt:lpstr>Office Theme</vt:lpstr>
      <vt:lpstr>Custom Design</vt:lpstr>
      <vt:lpstr>Ion</vt:lpstr>
      <vt:lpstr>1_Custom Design</vt:lpstr>
      <vt:lpstr>Infrastructure LA Sustainable Waste and Recycling Management </vt:lpstr>
      <vt:lpstr>PowerPoint Presentation</vt:lpstr>
      <vt:lpstr>Infrastructure LA Sustainable Waste and Recycling Management </vt:lpstr>
      <vt:lpstr>PowerPoint Presentation</vt:lpstr>
      <vt:lpstr>Infrastructure LA Sustainable Waste and Recycling Management </vt:lpstr>
      <vt:lpstr>Los Angeles County  Single Use Plastic Food Service Ware Ordinance</vt:lpstr>
      <vt:lpstr>OurCounty Sustainability Plan</vt:lpstr>
      <vt:lpstr>Board of Supervisors motion</vt:lpstr>
      <vt:lpstr>Ordinance Development Process</vt:lpstr>
      <vt:lpstr>Ordinance Provisions: Applicability</vt:lpstr>
      <vt:lpstr>Ordinance Provisions: Requirements</vt:lpstr>
      <vt:lpstr>Ordinance Provisions: Exceptions and Waivers</vt:lpstr>
      <vt:lpstr>Ordinance Provisions: Implementation Timeline</vt:lpstr>
      <vt:lpstr>Ordinance Provisions: Enforcement</vt:lpstr>
      <vt:lpstr>Ordinance Implementation</vt:lpstr>
      <vt:lpstr>PowerPoint Presentation</vt:lpstr>
      <vt:lpstr>Infrastructure LA Sustainable Waste and Recycling Management </vt:lpstr>
      <vt:lpstr>City of Culver City Waste Reduction Regulations (Polystyrene Amendment)  Sean Singletary, Environmental Programs &amp; Operations Manager City of Culver City </vt:lpstr>
      <vt:lpstr>How The Ban Started (Polystyrene)</vt:lpstr>
      <vt:lpstr> What the Ban Included</vt:lpstr>
      <vt:lpstr>What did the ban exclude?</vt:lpstr>
      <vt:lpstr>How The Ban Expanded</vt:lpstr>
      <vt:lpstr>PowerPoint Presentation</vt:lpstr>
      <vt:lpstr>PowerPoint Presentation</vt:lpstr>
      <vt:lpstr>PowerPoint Presentation</vt:lpstr>
      <vt:lpstr>PowerPoint Presentation</vt:lpstr>
      <vt:lpstr>PowerPoint Presentation</vt:lpstr>
      <vt:lpstr>Communication and Partnership with Local Businesses and Franchisees: - CCUSD - DBA - Chamber of Commerce - Apple - Tik Tok - Sony - Taco Bell</vt:lpstr>
      <vt:lpstr>Enforcement</vt:lpstr>
      <vt:lpstr>PowerPoint Presentation</vt:lpstr>
      <vt:lpstr>PowerPoint Presentation</vt:lpstr>
      <vt:lpstr>Possible Next Steps  Proposal to Sustainability Committee in March 2022 to Further Ban: - Single Use Plastic Beverage Bottles - Single Use Plastic Bags Not Pre-Empted by State Law - Balloons</vt:lpstr>
      <vt:lpstr>Infrastructure LA Sustainable Waste and Recycling Management </vt:lpstr>
      <vt:lpstr>Infrastructure LA Sustainable Waste and Recycling Management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Huen</dc:creator>
  <cp:lastModifiedBy>Airon Tee</cp:lastModifiedBy>
  <cp:revision>353</cp:revision>
  <cp:lastPrinted>2017-07-19T23:41:41Z</cp:lastPrinted>
  <dcterms:created xsi:type="dcterms:W3CDTF">2017-04-27T21:38:58Z</dcterms:created>
  <dcterms:modified xsi:type="dcterms:W3CDTF">2023-04-18T22:29:09Z</dcterms:modified>
</cp:coreProperties>
</file>